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9"/>
  </p:notesMasterIdLst>
  <p:sldIdLst>
    <p:sldId id="258" r:id="rId3"/>
    <p:sldId id="263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69696"/>
    <a:srgbClr val="EAEAEA"/>
    <a:srgbClr val="0033CC"/>
    <a:srgbClr val="001C74"/>
    <a:srgbClr val="820000"/>
    <a:srgbClr val="7596FF"/>
    <a:srgbClr val="9BB3FF"/>
    <a:srgbClr val="3767FF"/>
    <a:srgbClr val="2A7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 snapToGrid="0"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C9A44261-552B-40B1-8448-5DDABBE864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08151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B772E9E-98A7-4988-A7BB-1DCCBB9AD23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87B536-8614-4124-B7CE-CDAEF86BB3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6808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F3414-816B-49DB-96F9-3415D52CEA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0597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1E1CBDB-A494-4237-98C1-13AE9B2E895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903D47-9125-413D-9D5E-6CCFD1B746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22721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8A83D-070A-4B61-87BF-FB1866FCD4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4893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D4A81-257D-4402-81EA-EBD08A08E3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9159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6457C-1D8D-4F8F-AF2B-53A88A01B5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12631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AABA7C-E988-4699-8F61-EA72CB08E4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15971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A8711D-AE86-4DC0-8B09-8077A22543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39017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8B69F7-D9B3-41DE-93B3-F1EFAE36A9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2836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ADDF2B-64BA-4922-B7AC-0AC9A6B382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49770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3D8009-A20A-47B5-909B-9566F26E74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50821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698CC9-EB61-4D8A-A458-70C02AF7BB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25006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316DC-B5D2-4C20-A062-2C687422CD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6277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3202D-A74B-4138-978B-AC881F0667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6010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5BD55-B32B-4EFF-B528-62DBF48281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9106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CCD6E-4D5D-49FB-B5CD-A32443DAB0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2512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C9C64-8C9D-4703-AE0A-5B12AB0A79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7284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54E38-3CB8-400D-A628-D04CA23A2B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1546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90383-9AE0-4597-8BF3-2E007340E9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3668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8B6A4-A795-40D5-9BE0-BF9395113F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1270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57B209DD-5870-4C48-B2B9-516B111162F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 alt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 alt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04ABACE8-B274-4A03-8F7A-FEAA40B3460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3" Type="http://schemas.openxmlformats.org/officeDocument/2006/relationships/audio" Target="../media/audio2.wav"/><Relationship Id="rId7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8029" y="4330458"/>
            <a:ext cx="4313337" cy="947022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2154000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0177" name="Group 50176"/>
          <p:cNvGrpSpPr/>
          <p:nvPr/>
        </p:nvGrpSpPr>
        <p:grpSpPr>
          <a:xfrm rot="256853">
            <a:off x="1670689" y="957026"/>
            <a:ext cx="4407037" cy="3197720"/>
            <a:chOff x="2524168" y="425578"/>
            <a:chExt cx="4083936" cy="3197720"/>
          </a:xfrm>
          <a:effectLst>
            <a:glow rad="63500">
              <a:schemeClr val="accent3">
                <a:satMod val="175000"/>
                <a:alpha val="40000"/>
              </a:schemeClr>
            </a:glow>
          </a:effectLst>
        </p:grpSpPr>
        <p:grpSp>
          <p:nvGrpSpPr>
            <p:cNvPr id="61" name="Group 60"/>
            <p:cNvGrpSpPr/>
            <p:nvPr/>
          </p:nvGrpSpPr>
          <p:grpSpPr>
            <a:xfrm>
              <a:off x="2524168" y="1233716"/>
              <a:ext cx="4083936" cy="1418313"/>
              <a:chOff x="2543347" y="2588792"/>
              <a:chExt cx="4083936" cy="1418313"/>
            </a:xfrm>
          </p:grpSpPr>
          <p:grpSp>
            <p:nvGrpSpPr>
              <p:cNvPr id="62" name="Group 61"/>
              <p:cNvGrpSpPr/>
              <p:nvPr/>
            </p:nvGrpSpPr>
            <p:grpSpPr>
              <a:xfrm>
                <a:off x="2569978" y="2588792"/>
                <a:ext cx="4057305" cy="407489"/>
                <a:chOff x="2721254" y="2585923"/>
                <a:chExt cx="4057305" cy="407489"/>
              </a:xfrm>
            </p:grpSpPr>
            <p:cxnSp>
              <p:nvCxnSpPr>
                <p:cNvPr id="68" name="Straight Arrow Connector 67"/>
                <p:cNvCxnSpPr/>
                <p:nvPr/>
              </p:nvCxnSpPr>
              <p:spPr bwMode="auto">
                <a:xfrm flipV="1">
                  <a:off x="2721254" y="2585923"/>
                  <a:ext cx="4057305" cy="362103"/>
                </a:xfrm>
                <a:prstGeom prst="straightConnector1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arrow"/>
                  <a:tailEnd type="arrow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69" name="TextBox 68"/>
                <p:cNvSpPr txBox="1"/>
                <p:nvPr/>
              </p:nvSpPr>
              <p:spPr>
                <a:xfrm rot="21242046">
                  <a:off x="2816353" y="2716413"/>
                  <a:ext cx="329184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>
                      <a:latin typeface="Bradley Hand ITC" panose="03070402050302030203" pitchFamily="66" charset="0"/>
                    </a:rPr>
                    <a:t>m</a:t>
                  </a:r>
                </a:p>
              </p:txBody>
            </p:sp>
            <p:cxnSp>
              <p:nvCxnSpPr>
                <p:cNvPr id="70" name="Straight Arrow Connector 69"/>
                <p:cNvCxnSpPr/>
                <p:nvPr/>
              </p:nvCxnSpPr>
              <p:spPr bwMode="auto">
                <a:xfrm flipV="1">
                  <a:off x="5625388" y="2626157"/>
                  <a:ext cx="681439" cy="59269"/>
                </a:xfrm>
                <a:prstGeom prst="straightConnector1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lg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71" name="Straight Arrow Connector 70"/>
                <p:cNvCxnSpPr/>
                <p:nvPr/>
              </p:nvCxnSpPr>
              <p:spPr bwMode="auto">
                <a:xfrm flipV="1">
                  <a:off x="5551016" y="2633471"/>
                  <a:ext cx="681439" cy="59269"/>
                </a:xfrm>
                <a:prstGeom prst="straightConnector1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lg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grpSp>
            <p:nvGrpSpPr>
              <p:cNvPr id="63" name="Group 62"/>
              <p:cNvGrpSpPr/>
              <p:nvPr/>
            </p:nvGrpSpPr>
            <p:grpSpPr>
              <a:xfrm>
                <a:off x="2543347" y="3599616"/>
                <a:ext cx="4057305" cy="407489"/>
                <a:chOff x="2721254" y="2585923"/>
                <a:chExt cx="4057305" cy="407489"/>
              </a:xfrm>
            </p:grpSpPr>
            <p:cxnSp>
              <p:nvCxnSpPr>
                <p:cNvPr id="64" name="Straight Arrow Connector 63"/>
                <p:cNvCxnSpPr/>
                <p:nvPr/>
              </p:nvCxnSpPr>
              <p:spPr bwMode="auto">
                <a:xfrm flipV="1">
                  <a:off x="2721254" y="2585923"/>
                  <a:ext cx="4057305" cy="362103"/>
                </a:xfrm>
                <a:prstGeom prst="straightConnector1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rgbClr val="000000"/>
                  </a:solidFill>
                  <a:prstDash val="solid"/>
                  <a:round/>
                  <a:headEnd type="arrow"/>
                  <a:tailEnd type="arrow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65" name="TextBox 64"/>
                <p:cNvSpPr txBox="1"/>
                <p:nvPr/>
              </p:nvSpPr>
              <p:spPr>
                <a:xfrm rot="21242046">
                  <a:off x="2816353" y="2716413"/>
                  <a:ext cx="329184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200" dirty="0">
                      <a:latin typeface="Bradley Hand ITC" panose="03070402050302030203" pitchFamily="66" charset="0"/>
                    </a:rPr>
                    <a:t>n</a:t>
                  </a:r>
                </a:p>
              </p:txBody>
            </p:sp>
            <p:cxnSp>
              <p:nvCxnSpPr>
                <p:cNvPr id="66" name="Straight Arrow Connector 65"/>
                <p:cNvCxnSpPr/>
                <p:nvPr/>
              </p:nvCxnSpPr>
              <p:spPr bwMode="auto">
                <a:xfrm flipV="1">
                  <a:off x="5625388" y="2626157"/>
                  <a:ext cx="681439" cy="59269"/>
                </a:xfrm>
                <a:prstGeom prst="straightConnector1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lg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67" name="Straight Arrow Connector 66"/>
                <p:cNvCxnSpPr/>
                <p:nvPr/>
              </p:nvCxnSpPr>
              <p:spPr bwMode="auto">
                <a:xfrm flipV="1">
                  <a:off x="5551016" y="2633471"/>
                  <a:ext cx="681439" cy="59269"/>
                </a:xfrm>
                <a:prstGeom prst="straightConnector1">
                  <a:avLst/>
                </a:prstGeom>
                <a:solidFill>
                  <a:schemeClr val="accent1"/>
                </a:solidFill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lg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  <p:grpSp>
          <p:nvGrpSpPr>
            <p:cNvPr id="72" name="Group 71"/>
            <p:cNvGrpSpPr/>
            <p:nvPr/>
          </p:nvGrpSpPr>
          <p:grpSpPr>
            <a:xfrm>
              <a:off x="4367597" y="425578"/>
              <a:ext cx="794369" cy="3197720"/>
              <a:chOff x="4386776" y="1780654"/>
              <a:chExt cx="794369" cy="3197720"/>
            </a:xfrm>
          </p:grpSpPr>
          <p:cxnSp>
            <p:nvCxnSpPr>
              <p:cNvPr id="73" name="Straight Arrow Connector 72"/>
              <p:cNvCxnSpPr/>
              <p:nvPr/>
            </p:nvCxnSpPr>
            <p:spPr bwMode="auto">
              <a:xfrm rot="17770570" flipV="1">
                <a:off x="2950058" y="3217372"/>
                <a:ext cx="3197720" cy="324284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6600"/>
                </a:solidFill>
                <a:prstDash val="solid"/>
                <a:round/>
                <a:headEnd type="arrow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74" name="TextBox 73"/>
              <p:cNvSpPr txBox="1"/>
              <p:nvPr/>
            </p:nvSpPr>
            <p:spPr>
              <a:xfrm>
                <a:off x="4921702" y="2166767"/>
                <a:ext cx="25944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i="1" dirty="0">
                    <a:solidFill>
                      <a:srgbClr val="00B050"/>
                    </a:solidFill>
                    <a:latin typeface="Bradley Hand ITC" panose="03070402050302030203" pitchFamily="66" charset="0"/>
                  </a:rPr>
                  <a:t>t</a:t>
                </a:r>
              </a:p>
            </p:txBody>
          </p:sp>
        </p:grpSp>
      </p:grp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07447" y="5078388"/>
            <a:ext cx="7077327" cy="1530617"/>
          </a:xfrm>
        </p:spPr>
        <p:txBody>
          <a:bodyPr/>
          <a:lstStyle/>
          <a:p>
            <a:pPr algn="ctr"/>
            <a:r>
              <a:rPr lang="en-US" altLang="en-US" sz="4800" b="1" i="1" dirty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alibri" panose="020F0502020204030204" pitchFamily="34" charset="0"/>
              </a:rPr>
              <a:t>Parallel Lines </a:t>
            </a:r>
            <a:br>
              <a:rPr lang="en-US" altLang="en-US" sz="4800" b="1" i="1" dirty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alibri" panose="020F0502020204030204" pitchFamily="34" charset="0"/>
              </a:rPr>
            </a:br>
            <a:r>
              <a:rPr lang="en-US" altLang="en-US" sz="4800" b="1" i="1" dirty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alibri" panose="020F0502020204030204" pitchFamily="34" charset="0"/>
              </a:rPr>
              <a:t>and a </a:t>
            </a:r>
            <a:br>
              <a:rPr lang="en-US" altLang="en-US" sz="4800" b="1" i="1" dirty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alibri" panose="020F0502020204030204" pitchFamily="34" charset="0"/>
              </a:rPr>
            </a:br>
            <a:r>
              <a:rPr lang="en-US" altLang="en-US" sz="4800" b="1" i="1" dirty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alibri" panose="020F0502020204030204" pitchFamily="34" charset="0"/>
              </a:rPr>
              <a:t>Transversal Line</a:t>
            </a:r>
          </a:p>
        </p:txBody>
      </p:sp>
    </p:spTree>
    <p:extLst>
      <p:ext uri="{BB962C8B-B14F-4D97-AF65-F5344CB8AC3E}">
        <p14:creationId xmlns:p14="http://schemas.microsoft.com/office/powerpoint/2010/main" val="1153876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305894" y="554626"/>
            <a:ext cx="1851302" cy="515891"/>
          </a:xfrm>
        </p:spPr>
        <p:txBody>
          <a:bodyPr/>
          <a:lstStyle/>
          <a:p>
            <a:r>
              <a:rPr lang="en-US" altLang="en-US" b="1" i="1" dirty="0">
                <a:latin typeface="Calibri" panose="020F0502020204030204" pitchFamily="34" charset="0"/>
              </a:rPr>
              <a:t>Alternate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675787" y="1662226"/>
            <a:ext cx="5792425" cy="3920428"/>
            <a:chOff x="1344355" y="1334014"/>
            <a:chExt cx="5792425" cy="3920428"/>
          </a:xfrm>
        </p:grpSpPr>
        <p:grpSp>
          <p:nvGrpSpPr>
            <p:cNvPr id="6" name="Group 5"/>
            <p:cNvGrpSpPr/>
            <p:nvPr/>
          </p:nvGrpSpPr>
          <p:grpSpPr>
            <a:xfrm>
              <a:off x="1397619" y="1334014"/>
              <a:ext cx="5739161" cy="3434576"/>
              <a:chOff x="3122341" y="2527611"/>
              <a:chExt cx="5092391" cy="2735766"/>
            </a:xfrm>
          </p:grpSpPr>
          <p:sp>
            <p:nvSpPr>
              <p:cNvPr id="2" name="Parallelogram 1"/>
              <p:cNvSpPr/>
              <p:nvPr/>
            </p:nvSpPr>
            <p:spPr bwMode="auto">
              <a:xfrm>
                <a:off x="3122341" y="2527611"/>
                <a:ext cx="5092391" cy="2735766"/>
              </a:xfrm>
              <a:prstGeom prst="parallelogram">
                <a:avLst>
                  <a:gd name="adj" fmla="val 12228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>
                <a:off x="6660994" y="4894045"/>
                <a:ext cx="12340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>
                    <a:latin typeface="Bradley Hand ITC" panose="03070402050302030203" pitchFamily="66" charset="0"/>
                  </a:rPr>
                  <a:t>Plane H</a:t>
                </a:r>
              </a:p>
            </p:txBody>
          </p:sp>
        </p:grpSp>
        <p:sp>
          <p:nvSpPr>
            <p:cNvPr id="8" name="Freeform 7"/>
            <p:cNvSpPr/>
            <p:nvPr/>
          </p:nvSpPr>
          <p:spPr bwMode="auto">
            <a:xfrm>
              <a:off x="1344355" y="5208723"/>
              <a:ext cx="5341720" cy="45719"/>
            </a:xfrm>
            <a:custGeom>
              <a:avLst/>
              <a:gdLst>
                <a:gd name="connsiteX0" fmla="*/ 59473 w 5501269"/>
                <a:gd name="connsiteY0" fmla="*/ 7434 h 111512"/>
                <a:gd name="connsiteX1" fmla="*/ 0 w 5501269"/>
                <a:gd name="connsiteY1" fmla="*/ 111512 h 111512"/>
                <a:gd name="connsiteX2" fmla="*/ 5501269 w 5501269"/>
                <a:gd name="connsiteY2" fmla="*/ 111512 h 111512"/>
                <a:gd name="connsiteX3" fmla="*/ 5426927 w 5501269"/>
                <a:gd name="connsiteY3" fmla="*/ 0 h 111512"/>
                <a:gd name="connsiteX4" fmla="*/ 59473 w 5501269"/>
                <a:gd name="connsiteY4" fmla="*/ 0 h 111512"/>
                <a:gd name="connsiteX5" fmla="*/ 59473 w 5501269"/>
                <a:gd name="connsiteY5" fmla="*/ 7434 h 111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01269" h="111512">
                  <a:moveTo>
                    <a:pt x="59473" y="7434"/>
                  </a:moveTo>
                  <a:lnTo>
                    <a:pt x="0" y="111512"/>
                  </a:lnTo>
                  <a:lnTo>
                    <a:pt x="5501269" y="111512"/>
                  </a:lnTo>
                  <a:lnTo>
                    <a:pt x="5426927" y="0"/>
                  </a:lnTo>
                  <a:lnTo>
                    <a:pt x="59473" y="0"/>
                  </a:lnTo>
                  <a:lnTo>
                    <a:pt x="59473" y="7434"/>
                  </a:lnTo>
                  <a:close/>
                </a:path>
              </a:pathLst>
            </a:custGeom>
            <a:solidFill>
              <a:srgbClr val="969696"/>
            </a:solidFill>
            <a:ln w="9525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>
              <a:glow>
                <a:schemeClr val="accent1">
                  <a:alpha val="40000"/>
                </a:schemeClr>
              </a:glow>
              <a:softEdge rad="19050"/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31" name="Freeform 30"/>
          <p:cNvSpPr/>
          <p:nvPr/>
        </p:nvSpPr>
        <p:spPr bwMode="auto">
          <a:xfrm>
            <a:off x="1880006" y="2494483"/>
            <a:ext cx="5457140" cy="1528877"/>
          </a:xfrm>
          <a:custGeom>
            <a:avLst/>
            <a:gdLst>
              <a:gd name="connsiteX0" fmla="*/ 0 w 5501030"/>
              <a:gd name="connsiteY0" fmla="*/ 1528877 h 1528877"/>
              <a:gd name="connsiteX1" fmla="*/ 5383987 w 5501030"/>
              <a:gd name="connsiteY1" fmla="*/ 1046074 h 1528877"/>
              <a:gd name="connsiteX2" fmla="*/ 5501030 w 5501030"/>
              <a:gd name="connsiteY2" fmla="*/ 0 h 1528877"/>
              <a:gd name="connsiteX3" fmla="*/ 146304 w 5501030"/>
              <a:gd name="connsiteY3" fmla="*/ 512064 h 1528877"/>
              <a:gd name="connsiteX4" fmla="*/ 0 w 5501030"/>
              <a:gd name="connsiteY4" fmla="*/ 1528877 h 152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01030" h="1528877">
                <a:moveTo>
                  <a:pt x="0" y="1528877"/>
                </a:moveTo>
                <a:lnTo>
                  <a:pt x="5383987" y="1046074"/>
                </a:lnTo>
                <a:lnTo>
                  <a:pt x="5501030" y="0"/>
                </a:lnTo>
                <a:lnTo>
                  <a:pt x="146304" y="512064"/>
                </a:lnTo>
                <a:lnTo>
                  <a:pt x="0" y="1528877"/>
                </a:lnTo>
                <a:close/>
              </a:path>
            </a:pathLst>
          </a:custGeom>
          <a:solidFill>
            <a:srgbClr val="93D1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543347" y="2588792"/>
            <a:ext cx="4083936" cy="1418313"/>
            <a:chOff x="2543347" y="2588792"/>
            <a:chExt cx="4083936" cy="1418313"/>
          </a:xfrm>
        </p:grpSpPr>
        <p:grpSp>
          <p:nvGrpSpPr>
            <p:cNvPr id="19" name="Group 18"/>
            <p:cNvGrpSpPr/>
            <p:nvPr/>
          </p:nvGrpSpPr>
          <p:grpSpPr>
            <a:xfrm>
              <a:off x="2569978" y="2588792"/>
              <a:ext cx="4057305" cy="407489"/>
              <a:chOff x="2721254" y="2585923"/>
              <a:chExt cx="4057305" cy="407489"/>
            </a:xfrm>
          </p:grpSpPr>
          <p:cxnSp>
            <p:nvCxnSpPr>
              <p:cNvPr id="5" name="Straight Arrow Connector 4"/>
              <p:cNvCxnSpPr/>
              <p:nvPr/>
            </p:nvCxnSpPr>
            <p:spPr bwMode="auto">
              <a:xfrm flipV="1">
                <a:off x="2721254" y="2585923"/>
                <a:ext cx="4057305" cy="362103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0000"/>
                </a:solidFill>
                <a:prstDash val="solid"/>
                <a:round/>
                <a:headEnd type="arrow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1" name="TextBox 10"/>
              <p:cNvSpPr txBox="1"/>
              <p:nvPr/>
            </p:nvSpPr>
            <p:spPr>
              <a:xfrm rot="21242046">
                <a:off x="2816353" y="2716413"/>
                <a:ext cx="32918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Bradley Hand ITC" panose="03070402050302030203" pitchFamily="66" charset="0"/>
                  </a:rPr>
                  <a:t>m</a:t>
                </a:r>
              </a:p>
            </p:txBody>
          </p:sp>
          <p:cxnSp>
            <p:nvCxnSpPr>
              <p:cNvPr id="14" name="Straight Arrow Connector 13"/>
              <p:cNvCxnSpPr/>
              <p:nvPr/>
            </p:nvCxnSpPr>
            <p:spPr bwMode="auto">
              <a:xfrm flipV="1">
                <a:off x="5625388" y="2626157"/>
                <a:ext cx="681439" cy="59269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4" name="Straight Arrow Connector 23"/>
              <p:cNvCxnSpPr/>
              <p:nvPr/>
            </p:nvCxnSpPr>
            <p:spPr bwMode="auto">
              <a:xfrm flipV="1">
                <a:off x="5551016" y="2633471"/>
                <a:ext cx="681439" cy="59269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6" name="Group 25"/>
            <p:cNvGrpSpPr/>
            <p:nvPr/>
          </p:nvGrpSpPr>
          <p:grpSpPr>
            <a:xfrm>
              <a:off x="2543347" y="3599616"/>
              <a:ext cx="4057305" cy="407489"/>
              <a:chOff x="2721254" y="2585923"/>
              <a:chExt cx="4057305" cy="407489"/>
            </a:xfrm>
          </p:grpSpPr>
          <p:cxnSp>
            <p:nvCxnSpPr>
              <p:cNvPr id="27" name="Straight Arrow Connector 26"/>
              <p:cNvCxnSpPr/>
              <p:nvPr/>
            </p:nvCxnSpPr>
            <p:spPr bwMode="auto">
              <a:xfrm flipV="1">
                <a:off x="2721254" y="2585923"/>
                <a:ext cx="4057305" cy="362103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0000"/>
                </a:solidFill>
                <a:prstDash val="solid"/>
                <a:round/>
                <a:headEnd type="arrow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8" name="TextBox 27"/>
              <p:cNvSpPr txBox="1"/>
              <p:nvPr/>
            </p:nvSpPr>
            <p:spPr>
              <a:xfrm rot="21242046">
                <a:off x="2816353" y="2716413"/>
                <a:ext cx="32918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Bradley Hand ITC" panose="03070402050302030203" pitchFamily="66" charset="0"/>
                  </a:rPr>
                  <a:t>n</a:t>
                </a:r>
              </a:p>
            </p:txBody>
          </p:sp>
          <p:cxnSp>
            <p:nvCxnSpPr>
              <p:cNvPr id="29" name="Straight Arrow Connector 28"/>
              <p:cNvCxnSpPr/>
              <p:nvPr/>
            </p:nvCxnSpPr>
            <p:spPr bwMode="auto">
              <a:xfrm flipV="1">
                <a:off x="5625388" y="2626157"/>
                <a:ext cx="681439" cy="59269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0" name="Straight Arrow Connector 29"/>
              <p:cNvCxnSpPr/>
              <p:nvPr/>
            </p:nvCxnSpPr>
            <p:spPr bwMode="auto">
              <a:xfrm flipV="1">
                <a:off x="5551016" y="2633471"/>
                <a:ext cx="681439" cy="59269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22" name="Group 21"/>
          <p:cNvGrpSpPr/>
          <p:nvPr/>
        </p:nvGrpSpPr>
        <p:grpSpPr>
          <a:xfrm>
            <a:off x="4386776" y="1780654"/>
            <a:ext cx="794369" cy="3197720"/>
            <a:chOff x="4386776" y="1780654"/>
            <a:chExt cx="794369" cy="3197720"/>
          </a:xfrm>
        </p:grpSpPr>
        <p:cxnSp>
          <p:nvCxnSpPr>
            <p:cNvPr id="33" name="Straight Arrow Connector 32"/>
            <p:cNvCxnSpPr/>
            <p:nvPr/>
          </p:nvCxnSpPr>
          <p:spPr bwMode="auto">
            <a:xfrm rot="17770570" flipV="1">
              <a:off x="2950058" y="3217372"/>
              <a:ext cx="3197720" cy="32428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6600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4" name="TextBox 33"/>
            <p:cNvSpPr txBox="1"/>
            <p:nvPr/>
          </p:nvSpPr>
          <p:spPr>
            <a:xfrm>
              <a:off x="4921702" y="2166767"/>
              <a:ext cx="2594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>
                  <a:solidFill>
                    <a:srgbClr val="00B050"/>
                  </a:solidFill>
                  <a:latin typeface="Bradley Hand ITC" panose="03070402050302030203" pitchFamily="66" charset="0"/>
                </a:rPr>
                <a:t>t</a:t>
              </a:r>
            </a:p>
          </p:txBody>
        </p:sp>
      </p:grpSp>
      <p:sp>
        <p:nvSpPr>
          <p:cNvPr id="23" name="Pie 22"/>
          <p:cNvSpPr/>
          <p:nvPr/>
        </p:nvSpPr>
        <p:spPr bwMode="auto">
          <a:xfrm>
            <a:off x="4129695" y="3494835"/>
            <a:ext cx="559350" cy="576609"/>
          </a:xfrm>
          <a:prstGeom prst="pie">
            <a:avLst>
              <a:gd name="adj1" fmla="val 17391279"/>
              <a:gd name="adj2" fmla="val 21386981"/>
            </a:avLst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0" name="Pie 39"/>
          <p:cNvSpPr/>
          <p:nvPr/>
        </p:nvSpPr>
        <p:spPr bwMode="auto">
          <a:xfrm>
            <a:off x="4492073" y="2481538"/>
            <a:ext cx="559350" cy="576609"/>
          </a:xfrm>
          <a:prstGeom prst="pie">
            <a:avLst>
              <a:gd name="adj1" fmla="val 6697805"/>
              <a:gd name="adj2" fmla="val 10624525"/>
            </a:avLst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53202" y="2835288"/>
            <a:ext cx="3426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C00000"/>
                </a:solidFill>
              </a:rPr>
              <a:t>65</a:t>
            </a:r>
            <a:r>
              <a:rPr lang="en-US" sz="800" dirty="0">
                <a:solidFill>
                  <a:srgbClr val="C00000"/>
                </a:solidFill>
                <a:sym typeface="Symbol"/>
              </a:rPr>
              <a:t></a:t>
            </a:r>
            <a:endParaRPr lang="en-US" sz="800" dirty="0">
              <a:solidFill>
                <a:srgbClr val="C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581250" y="3490990"/>
            <a:ext cx="3426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C00000"/>
                </a:solidFill>
              </a:rPr>
              <a:t>65</a:t>
            </a:r>
            <a:r>
              <a:rPr lang="en-US" sz="800" dirty="0">
                <a:solidFill>
                  <a:srgbClr val="C00000"/>
                </a:solidFill>
                <a:sym typeface="Symbol"/>
              </a:rPr>
              <a:t></a:t>
            </a:r>
            <a:endParaRPr lang="en-US" sz="800" dirty="0">
              <a:solidFill>
                <a:srgbClr val="C00000"/>
              </a:solidFill>
            </a:endParaRPr>
          </a:p>
        </p:txBody>
      </p:sp>
      <p:sp>
        <p:nvSpPr>
          <p:cNvPr id="49" name="Rectangle 2"/>
          <p:cNvSpPr txBox="1">
            <a:spLocks noChangeArrowheads="1"/>
          </p:cNvSpPr>
          <p:nvPr/>
        </p:nvSpPr>
        <p:spPr bwMode="auto">
          <a:xfrm>
            <a:off x="3157195" y="554626"/>
            <a:ext cx="1531849" cy="52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i="1" dirty="0">
                <a:latin typeface="Calibri" panose="020F0502020204030204" pitchFamily="34" charset="0"/>
              </a:rPr>
              <a:t>Interior</a:t>
            </a:r>
          </a:p>
        </p:txBody>
      </p:sp>
      <p:sp>
        <p:nvSpPr>
          <p:cNvPr id="50" name="Rectangle 2"/>
          <p:cNvSpPr txBox="1">
            <a:spLocks noChangeArrowheads="1"/>
          </p:cNvSpPr>
          <p:nvPr/>
        </p:nvSpPr>
        <p:spPr bwMode="auto">
          <a:xfrm>
            <a:off x="4647086" y="563270"/>
            <a:ext cx="1434094" cy="52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i="1" dirty="0">
                <a:latin typeface="Calibri" panose="020F0502020204030204" pitchFamily="34" charset="0"/>
              </a:rPr>
              <a:t>Angles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590893" y="1085257"/>
            <a:ext cx="4517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</a:rPr>
              <a:t>If a transversal line passes through parallel lines the </a:t>
            </a:r>
            <a:r>
              <a:rPr lang="en-US" sz="1200" u="sng" dirty="0">
                <a:solidFill>
                  <a:srgbClr val="C00000"/>
                </a:solidFill>
              </a:rPr>
              <a:t>ALTERNATING INTERIOR ANGLES </a:t>
            </a:r>
            <a:r>
              <a:rPr lang="en-US" sz="1200" dirty="0">
                <a:solidFill>
                  <a:srgbClr val="C00000"/>
                </a:solidFill>
              </a:rPr>
              <a:t>are </a:t>
            </a:r>
            <a:r>
              <a:rPr lang="en-US" sz="1200" u="sng" dirty="0">
                <a:solidFill>
                  <a:srgbClr val="C00000"/>
                </a:solidFill>
              </a:rPr>
              <a:t>CONGRUENT</a:t>
            </a:r>
            <a:r>
              <a:rPr lang="en-US" sz="1200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53" name="Rectangle 2"/>
          <p:cNvSpPr txBox="1">
            <a:spLocks noChangeArrowheads="1"/>
          </p:cNvSpPr>
          <p:nvPr/>
        </p:nvSpPr>
        <p:spPr bwMode="auto">
          <a:xfrm rot="21307919">
            <a:off x="5419125" y="2843514"/>
            <a:ext cx="1531849" cy="52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b="0" kern="0" dirty="0">
                <a:solidFill>
                  <a:srgbClr val="2A742C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Interior</a:t>
            </a:r>
          </a:p>
        </p:txBody>
      </p:sp>
      <p:sp>
        <p:nvSpPr>
          <p:cNvPr id="54" name="Pie 53"/>
          <p:cNvSpPr/>
          <p:nvPr/>
        </p:nvSpPr>
        <p:spPr bwMode="auto">
          <a:xfrm>
            <a:off x="4107749" y="3506346"/>
            <a:ext cx="559350" cy="576609"/>
          </a:xfrm>
          <a:prstGeom prst="pie">
            <a:avLst>
              <a:gd name="adj1" fmla="val 10514205"/>
              <a:gd name="adj2" fmla="val 17461809"/>
            </a:avLst>
          </a:prstGeom>
          <a:solidFill>
            <a:srgbClr val="0033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5" name="Pie 54"/>
          <p:cNvSpPr/>
          <p:nvPr/>
        </p:nvSpPr>
        <p:spPr bwMode="auto">
          <a:xfrm>
            <a:off x="4506703" y="2471377"/>
            <a:ext cx="559350" cy="576609"/>
          </a:xfrm>
          <a:prstGeom prst="pie">
            <a:avLst>
              <a:gd name="adj1" fmla="val 21344213"/>
              <a:gd name="adj2" fmla="val 6642424"/>
            </a:avLst>
          </a:prstGeom>
          <a:solidFill>
            <a:srgbClr val="0033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248179" y="1776467"/>
            <a:ext cx="2333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Another pair of angles that could be described as Alternating Interior Angles.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994678" y="4172538"/>
            <a:ext cx="1984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This pair would also be congruent.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914744" y="3422178"/>
            <a:ext cx="4299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0033CC"/>
                </a:solidFill>
              </a:rPr>
              <a:t>115</a:t>
            </a:r>
            <a:r>
              <a:rPr lang="en-US" sz="800" dirty="0">
                <a:solidFill>
                  <a:srgbClr val="0033CC"/>
                </a:solidFill>
                <a:sym typeface="Symbol"/>
              </a:rPr>
              <a:t></a:t>
            </a:r>
            <a:endParaRPr lang="en-US" sz="800" dirty="0">
              <a:solidFill>
                <a:srgbClr val="0033CC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921702" y="2940264"/>
            <a:ext cx="4299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0033CC"/>
                </a:solidFill>
              </a:rPr>
              <a:t>115</a:t>
            </a:r>
            <a:r>
              <a:rPr lang="en-US" sz="800" dirty="0">
                <a:solidFill>
                  <a:srgbClr val="0033CC"/>
                </a:solidFill>
                <a:sym typeface="Symbol"/>
              </a:rPr>
              <a:t></a:t>
            </a:r>
            <a:endParaRPr lang="en-US" sz="8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439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accel="33000" decel="45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2" presetClass="entr" presetSubtype="8" accel="22000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3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breeze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5" presetID="2" presetClass="entr" presetSubtype="1" accel="22000" fill="hold" nodeType="after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breeze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5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6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2" presetID="6" presetClass="emph" presetSubtype="0" autoRev="1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33" dur="500" fill="hold"/>
                                            <p:tgtEl>
                                              <p:spTgt spid="23"/>
                                            </p:tgtEl>
                                          </p:cBhvr>
                                          <p:by x="125000" y="12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34" presetID="6" presetClass="emph" presetSubtype="0" autoRev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35" dur="500" fill="hold"/>
                                            <p:tgtEl>
                                              <p:spTgt spid="40"/>
                                            </p:tgtEl>
                                          </p:cBhvr>
                                          <p:by x="125000" y="12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7" presetID="10" presetClass="exit" presetSubtype="0" fill="hold" grpId="2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38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0" presetID="36" presetClass="emph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animScale>
                                          <p:cBhvr>
                                            <p:cTn id="41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178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42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1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43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1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44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5" fill="hold">
                                <p:stCondLst>
                                  <p:cond delay="2400"/>
                                </p:stCondLst>
                                <p:childTnLst>
                                  <p:par>
                                    <p:cTn id="46" presetID="10" presetClass="entr" presetSubtype="0" fill="hold" grpId="3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8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9" fill="hold">
                                <p:stCondLst>
                                  <p:cond delay="2900"/>
                                </p:stCondLst>
                                <p:childTnLst>
                                  <p:par>
                                    <p:cTn id="50" presetID="10" presetClass="exit" presetSubtype="0" fill="hold" grpId="2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51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53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animScale>
                                          <p:cBhvr>
                                            <p:cTn id="54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178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55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1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56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1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57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3800"/>
                                </p:stCondLst>
                                <p:childTnLst>
                                  <p:par>
                                    <p:cTn id="59" presetID="10" presetClass="entr" presetSubtype="0" fill="hold" grpId="3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1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18" presetClass="emph" presetSubtype="0" fill="hold" grpId="2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"/>
                                      </p:iterate>
                                      <p:childTnLst>
                                        <p:set>
                                          <p:cBhvr override="childStyle">
                                            <p:cTn id="63" dur="500" fill="hold"/>
                                            <p:tgtEl>
                                              <p:spTgt spid="50178"/>
                                            </p:tgtEl>
                                            <p:attrNameLst>
                                              <p:attrName>style.textDecorationUnderline</p:attrName>
                                            </p:attrNameLst>
                                          </p:cBhvr>
                                          <p:to>
                                            <p:strVal val="tru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4" fill="hold">
                                <p:stCondLst>
                                  <p:cond delay="4460"/>
                                </p:stCondLst>
                                <p:childTnLst>
                                  <p:par>
                                    <p:cTn id="65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67" dur="1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8" fill="hold">
                                <p:stCondLst>
                                  <p:cond delay="5460"/>
                                </p:stCondLst>
                                <p:childTnLst>
                                  <p:par>
                                    <p:cTn id="69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1" dur="10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2" presetID="26" presetClass="emph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0"/>
                                      </p:iterate>
                                      <p:childTnLst>
                                        <p:animEffect transition="out" filter="fade">
                                          <p:cBhvr>
                                            <p:cTn id="73" dur="500" tmFilter="0, 0; .2, .5; .8, .5; 1, 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74" dur="250" autoRev="1" fill="hold"/>
                                            <p:tgtEl>
                                              <p:spTgt spid="49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6460"/>
                                </p:stCondLst>
                                <p:childTnLst>
                                  <p:par>
                                    <p:cTn id="76" presetID="18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"/>
                                      </p:iterate>
                                      <p:childTnLst>
                                        <p:set>
                                          <p:cBhvr override="childStyle">
                                            <p:cTn id="77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style.textDecorationUnderline</p:attrName>
                                            </p:attrNameLst>
                                          </p:cBhvr>
                                          <p:to>
                                            <p:strVal val="tru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8" fill="hold">
                          <p:stCondLst>
                            <p:cond delay="indefinite"/>
                          </p:stCondLst>
                          <p:childTnLst>
                            <p:par>
                              <p:cTn id="7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0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2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3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4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5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9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1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5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97" presetID="26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98" dur="500" tmFilter="0, 0; .2, .5; .8, .5; 1, 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99" dur="250" autoRev="1" fill="hold"/>
                                            <p:tgtEl>
                                              <p:spTgt spid="51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0" fill="hold">
                          <p:stCondLst>
                            <p:cond delay="indefinite"/>
                          </p:stCondLst>
                          <p:childTnLst>
                            <p:par>
                              <p:cTn id="10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2" presetID="53" presetClass="exit" presetSubtype="32" fill="hold" grpId="4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03" dur="500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4" dur="500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05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07" presetID="53" presetClass="exit" presetSubtype="32" fill="hold" grpId="4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08" dur="500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9" dur="500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10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2" presetID="53" presetClass="exit" presetSubtype="32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13" dur="500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4" dur="500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15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16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7" presetID="53" presetClass="exit" presetSubtype="32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18" dur="500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500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20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2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3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7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0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1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2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4" presetID="6" presetClass="emph" presetSubtype="0" autoRev="1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135" dur="500" fill="hold"/>
                                            <p:tgtEl>
                                              <p:spTgt spid="54"/>
                                            </p:tgtEl>
                                          </p:cBhvr>
                                          <p:by x="125000" y="12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36" presetID="6" presetClass="emph" presetSubtype="0" autoRev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137" dur="500" fill="hold"/>
                                            <p:tgtEl>
                                              <p:spTgt spid="55"/>
                                            </p:tgtEl>
                                          </p:cBhvr>
                                          <p:by x="125000" y="12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8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3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1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2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3" dur="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4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145" presetID="26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46" dur="500" tmFilter="0, 0; .2, .5; .8, .5; 1, 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47" dur="250" autoRev="1" fill="hold"/>
                                            <p:tgtEl>
                                              <p:spTgt spid="56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8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149" presetID="10" presetClass="exit" presetSubtype="0" fill="hold" grpId="2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50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51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52" presetID="10" presetClass="exit" presetSubtype="0" fill="hold" grpId="2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53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54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5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156" presetID="10" presetClass="entr" presetSubtype="0" fill="hold" grpId="3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8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9" presetID="10" presetClass="entr" presetSubtype="0" fill="hold" grpId="3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1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2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163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5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6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7" dur="5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8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169" presetID="26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70" dur="500" tmFilter="0, 0; .2, .5; .8, .5; 1, 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71" dur="250" autoRev="1" fill="hold"/>
                                            <p:tgtEl>
                                              <p:spTgt spid="57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72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4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5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6" dur="500"/>
                                            <p:tgtEl>
                                              <p:spTgt spid="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7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9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0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81" dur="500"/>
                                            <p:tgtEl>
                                              <p:spTgt spid="6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0178" grpId="0"/>
          <p:bldP spid="50178" grpId="1"/>
          <p:bldP spid="50178" grpId="2"/>
          <p:bldP spid="31" grpId="0" animBg="1"/>
          <p:bldP spid="23" grpId="0" animBg="1"/>
          <p:bldP spid="23" grpId="1" animBg="1"/>
          <p:bldP spid="23" grpId="2" animBg="1"/>
          <p:bldP spid="23" grpId="3" animBg="1"/>
          <p:bldP spid="23" grpId="4" animBg="1"/>
          <p:bldP spid="40" grpId="0" animBg="1"/>
          <p:bldP spid="40" grpId="1" animBg="1"/>
          <p:bldP spid="40" grpId="2" animBg="1"/>
          <p:bldP spid="40" grpId="3" animBg="1"/>
          <p:bldP spid="40" grpId="4" animBg="1"/>
          <p:bldP spid="25" grpId="0"/>
          <p:bldP spid="25" grpId="1"/>
          <p:bldP spid="48" grpId="0"/>
          <p:bldP spid="48" grpId="1"/>
          <p:bldP spid="49" grpId="0"/>
          <p:bldP spid="49" grpId="1"/>
          <p:bldP spid="51" grpId="0"/>
          <p:bldP spid="51" grpId="1"/>
          <p:bldP spid="53" grpId="0"/>
          <p:bldP spid="54" grpId="0" animBg="1"/>
          <p:bldP spid="54" grpId="1" animBg="1"/>
          <p:bldP spid="54" grpId="2" animBg="1"/>
          <p:bldP spid="54" grpId="3" animBg="1"/>
          <p:bldP spid="55" grpId="0" animBg="1"/>
          <p:bldP spid="55" grpId="1" animBg="1"/>
          <p:bldP spid="55" grpId="2" animBg="1"/>
          <p:bldP spid="55" grpId="3" animBg="1"/>
          <p:bldP spid="56" grpId="0"/>
          <p:bldP spid="56" grpId="1"/>
          <p:bldP spid="57" grpId="0"/>
          <p:bldP spid="57" grpId="1"/>
          <p:bldP spid="59" grpId="0"/>
          <p:bldP spid="60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accel="33000" decel="45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6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2" presetClass="entr" presetSubtype="8" accel="22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7" name="breeze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5" presetID="2" presetClass="entr" presetSubtype="1" accel="22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7" name="breeze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5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6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2" presetID="6" presetClass="emph" presetSubtype="0" autoRev="1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33" dur="500" fill="hold"/>
                                            <p:tgtEl>
                                              <p:spTgt spid="23"/>
                                            </p:tgtEl>
                                          </p:cBhvr>
                                          <p:by x="125000" y="12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34" presetID="6" presetClass="emph" presetSubtype="0" autoRev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35" dur="500" fill="hold"/>
                                            <p:tgtEl>
                                              <p:spTgt spid="40"/>
                                            </p:tgtEl>
                                          </p:cBhvr>
                                          <p:by x="125000" y="12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7" presetID="10" presetClass="exit" presetSubtype="0" fill="hold" grpId="2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38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0" presetID="36" presetClass="emph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animScale>
                                          <p:cBhvr>
                                            <p:cTn id="41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178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42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1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43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1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44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5" fill="hold">
                                <p:stCondLst>
                                  <p:cond delay="2400"/>
                                </p:stCondLst>
                                <p:childTnLst>
                                  <p:par>
                                    <p:cTn id="46" presetID="10" presetClass="entr" presetSubtype="0" fill="hold" grpId="3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8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9" fill="hold">
                                <p:stCondLst>
                                  <p:cond delay="2900"/>
                                </p:stCondLst>
                                <p:childTnLst>
                                  <p:par>
                                    <p:cTn id="50" presetID="10" presetClass="exit" presetSubtype="0" fill="hold" grpId="2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51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53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animScale>
                                          <p:cBhvr>
                                            <p:cTn id="54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178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55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1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56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1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57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3800"/>
                                </p:stCondLst>
                                <p:childTnLst>
                                  <p:par>
                                    <p:cTn id="59" presetID="10" presetClass="entr" presetSubtype="0" fill="hold" grpId="3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1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18" presetClass="emph" presetSubtype="0" fill="hold" grpId="2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"/>
                                      </p:iterate>
                                      <p:childTnLst>
                                        <p:set>
                                          <p:cBhvr override="childStyle">
                                            <p:cTn id="63" dur="500" fill="hold"/>
                                            <p:tgtEl>
                                              <p:spTgt spid="50178"/>
                                            </p:tgtEl>
                                            <p:attrNameLst>
                                              <p:attrName>style.textDecorationUnderline</p:attrName>
                                            </p:attrNameLst>
                                          </p:cBhvr>
                                          <p:to>
                                            <p:strVal val="tru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4" fill="hold">
                                <p:stCondLst>
                                  <p:cond delay="4460"/>
                                </p:stCondLst>
                                <p:childTnLst>
                                  <p:par>
                                    <p:cTn id="65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67" dur="1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8" fill="hold">
                                <p:stCondLst>
                                  <p:cond delay="5460"/>
                                </p:stCondLst>
                                <p:childTnLst>
                                  <p:par>
                                    <p:cTn id="69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1" dur="10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2" presetID="26" presetClass="emph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0"/>
                                      </p:iterate>
                                      <p:childTnLst>
                                        <p:animEffect transition="out" filter="fade">
                                          <p:cBhvr>
                                            <p:cTn id="73" dur="500" tmFilter="0, 0; .2, .5; .8, .5; 1, 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74" dur="250" autoRev="1" fill="hold"/>
                                            <p:tgtEl>
                                              <p:spTgt spid="49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5" fill="hold">
                                <p:stCondLst>
                                  <p:cond delay="6460"/>
                                </p:stCondLst>
                                <p:childTnLst>
                                  <p:par>
                                    <p:cTn id="76" presetID="18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"/>
                                      </p:iterate>
                                      <p:childTnLst>
                                        <p:set>
                                          <p:cBhvr override="childStyle">
                                            <p:cTn id="77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style.textDecorationUnderline</p:attrName>
                                            </p:attrNameLst>
                                          </p:cBhvr>
                                          <p:to>
                                            <p:strVal val="tru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8" fill="hold">
                          <p:stCondLst>
                            <p:cond delay="indefinite"/>
                          </p:stCondLst>
                          <p:childTnLst>
                            <p:par>
                              <p:cTn id="7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0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2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3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4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5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7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9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0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1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5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6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97" presetID="26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98" dur="500" tmFilter="0, 0; .2, .5; .8, .5; 1, 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99" dur="250" autoRev="1" fill="hold"/>
                                            <p:tgtEl>
                                              <p:spTgt spid="51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0" fill="hold">
                          <p:stCondLst>
                            <p:cond delay="indefinite"/>
                          </p:stCondLst>
                          <p:childTnLst>
                            <p:par>
                              <p:cTn id="10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2" presetID="53" presetClass="exit" presetSubtype="32" fill="hold" grpId="4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03" dur="500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4" dur="500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05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07" presetID="53" presetClass="exit" presetSubtype="32" fill="hold" grpId="4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08" dur="500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9" dur="500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10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2" presetID="53" presetClass="exit" presetSubtype="32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13" dur="500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4" dur="500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15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16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7" presetID="53" presetClass="exit" presetSubtype="32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18" dur="500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9" dur="500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20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21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2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3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25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6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7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0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1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2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4" presetID="6" presetClass="emph" presetSubtype="0" autoRev="1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135" dur="500" fill="hold"/>
                                            <p:tgtEl>
                                              <p:spTgt spid="54"/>
                                            </p:tgtEl>
                                          </p:cBhvr>
                                          <p:by x="125000" y="12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36" presetID="6" presetClass="emph" presetSubtype="0" autoRev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137" dur="500" fill="hold"/>
                                            <p:tgtEl>
                                              <p:spTgt spid="55"/>
                                            </p:tgtEl>
                                          </p:cBhvr>
                                          <p:by x="125000" y="12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8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3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1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2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3" dur="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4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145" presetID="26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46" dur="500" tmFilter="0, 0; .2, .5; .8, .5; 1, 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47" dur="250" autoRev="1" fill="hold"/>
                                            <p:tgtEl>
                                              <p:spTgt spid="56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8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149" presetID="10" presetClass="exit" presetSubtype="0" fill="hold" grpId="2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50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51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52" presetID="10" presetClass="exit" presetSubtype="0" fill="hold" grpId="2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53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54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5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156" presetID="10" presetClass="entr" presetSubtype="0" fill="hold" grpId="3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8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9" presetID="10" presetClass="entr" presetSubtype="0" fill="hold" grpId="3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1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2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163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5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6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7" dur="5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8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169" presetID="26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70" dur="500" tmFilter="0, 0; .2, .5; .8, .5; 1, 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71" dur="250" autoRev="1" fill="hold"/>
                                            <p:tgtEl>
                                              <p:spTgt spid="57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72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4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5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6" dur="500"/>
                                            <p:tgtEl>
                                              <p:spTgt spid="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7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9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0" dur="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81" dur="500"/>
                                            <p:tgtEl>
                                              <p:spTgt spid="6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0178" grpId="0"/>
          <p:bldP spid="50178" grpId="1"/>
          <p:bldP spid="50178" grpId="2"/>
          <p:bldP spid="31" grpId="0" animBg="1"/>
          <p:bldP spid="23" grpId="0" animBg="1"/>
          <p:bldP spid="23" grpId="1" animBg="1"/>
          <p:bldP spid="23" grpId="2" animBg="1"/>
          <p:bldP spid="23" grpId="3" animBg="1"/>
          <p:bldP spid="23" grpId="4" animBg="1"/>
          <p:bldP spid="40" grpId="0" animBg="1"/>
          <p:bldP spid="40" grpId="1" animBg="1"/>
          <p:bldP spid="40" grpId="2" animBg="1"/>
          <p:bldP spid="40" grpId="3" animBg="1"/>
          <p:bldP spid="40" grpId="4" animBg="1"/>
          <p:bldP spid="25" grpId="0"/>
          <p:bldP spid="25" grpId="1"/>
          <p:bldP spid="48" grpId="0"/>
          <p:bldP spid="48" grpId="1"/>
          <p:bldP spid="49" grpId="0"/>
          <p:bldP spid="49" grpId="1"/>
          <p:bldP spid="51" grpId="0"/>
          <p:bldP spid="51" grpId="1"/>
          <p:bldP spid="53" grpId="0"/>
          <p:bldP spid="54" grpId="0" animBg="1"/>
          <p:bldP spid="54" grpId="1" animBg="1"/>
          <p:bldP spid="54" grpId="2" animBg="1"/>
          <p:bldP spid="54" grpId="3" animBg="1"/>
          <p:bldP spid="55" grpId="0" animBg="1"/>
          <p:bldP spid="55" grpId="1" animBg="1"/>
          <p:bldP spid="55" grpId="2" animBg="1"/>
          <p:bldP spid="55" grpId="3" animBg="1"/>
          <p:bldP spid="56" grpId="0"/>
          <p:bldP spid="56" grpId="1"/>
          <p:bldP spid="57" grpId="0"/>
          <p:bldP spid="57" grpId="1"/>
          <p:bldP spid="59" grpId="0"/>
          <p:bldP spid="60" grpId="0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305894" y="554626"/>
            <a:ext cx="1851302" cy="515891"/>
          </a:xfrm>
        </p:spPr>
        <p:txBody>
          <a:bodyPr/>
          <a:lstStyle/>
          <a:p>
            <a:r>
              <a:rPr lang="en-US" altLang="en-US" b="1" i="1" dirty="0">
                <a:latin typeface="Calibri" panose="020F0502020204030204" pitchFamily="34" charset="0"/>
              </a:rPr>
              <a:t>Alternate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675787" y="1662226"/>
            <a:ext cx="5792425" cy="3920428"/>
            <a:chOff x="1344355" y="1334014"/>
            <a:chExt cx="5792425" cy="3920428"/>
          </a:xfrm>
        </p:grpSpPr>
        <p:grpSp>
          <p:nvGrpSpPr>
            <p:cNvPr id="6" name="Group 5"/>
            <p:cNvGrpSpPr/>
            <p:nvPr/>
          </p:nvGrpSpPr>
          <p:grpSpPr>
            <a:xfrm>
              <a:off x="1397619" y="1334014"/>
              <a:ext cx="5739161" cy="3434576"/>
              <a:chOff x="3122341" y="2527611"/>
              <a:chExt cx="5092391" cy="2735766"/>
            </a:xfrm>
          </p:grpSpPr>
          <p:sp>
            <p:nvSpPr>
              <p:cNvPr id="2" name="Parallelogram 1"/>
              <p:cNvSpPr/>
              <p:nvPr/>
            </p:nvSpPr>
            <p:spPr bwMode="auto">
              <a:xfrm>
                <a:off x="3122341" y="2527611"/>
                <a:ext cx="5092391" cy="2735766"/>
              </a:xfrm>
              <a:prstGeom prst="parallelogram">
                <a:avLst>
                  <a:gd name="adj" fmla="val 12228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>
                <a:off x="6660994" y="4894045"/>
                <a:ext cx="12340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>
                    <a:latin typeface="Bradley Hand ITC" panose="03070402050302030203" pitchFamily="66" charset="0"/>
                  </a:rPr>
                  <a:t>Plane H</a:t>
                </a:r>
              </a:p>
            </p:txBody>
          </p:sp>
        </p:grpSp>
        <p:sp>
          <p:nvSpPr>
            <p:cNvPr id="8" name="Freeform 7"/>
            <p:cNvSpPr/>
            <p:nvPr/>
          </p:nvSpPr>
          <p:spPr bwMode="auto">
            <a:xfrm>
              <a:off x="1344355" y="5208723"/>
              <a:ext cx="5341720" cy="45719"/>
            </a:xfrm>
            <a:custGeom>
              <a:avLst/>
              <a:gdLst>
                <a:gd name="connsiteX0" fmla="*/ 59473 w 5501269"/>
                <a:gd name="connsiteY0" fmla="*/ 7434 h 111512"/>
                <a:gd name="connsiteX1" fmla="*/ 0 w 5501269"/>
                <a:gd name="connsiteY1" fmla="*/ 111512 h 111512"/>
                <a:gd name="connsiteX2" fmla="*/ 5501269 w 5501269"/>
                <a:gd name="connsiteY2" fmla="*/ 111512 h 111512"/>
                <a:gd name="connsiteX3" fmla="*/ 5426927 w 5501269"/>
                <a:gd name="connsiteY3" fmla="*/ 0 h 111512"/>
                <a:gd name="connsiteX4" fmla="*/ 59473 w 5501269"/>
                <a:gd name="connsiteY4" fmla="*/ 0 h 111512"/>
                <a:gd name="connsiteX5" fmla="*/ 59473 w 5501269"/>
                <a:gd name="connsiteY5" fmla="*/ 7434 h 111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01269" h="111512">
                  <a:moveTo>
                    <a:pt x="59473" y="7434"/>
                  </a:moveTo>
                  <a:lnTo>
                    <a:pt x="0" y="111512"/>
                  </a:lnTo>
                  <a:lnTo>
                    <a:pt x="5501269" y="111512"/>
                  </a:lnTo>
                  <a:lnTo>
                    <a:pt x="5426927" y="0"/>
                  </a:lnTo>
                  <a:lnTo>
                    <a:pt x="59473" y="0"/>
                  </a:lnTo>
                  <a:lnTo>
                    <a:pt x="59473" y="7434"/>
                  </a:lnTo>
                  <a:close/>
                </a:path>
              </a:pathLst>
            </a:custGeom>
            <a:solidFill>
              <a:srgbClr val="969696"/>
            </a:solidFill>
            <a:ln w="9525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>
              <a:glow>
                <a:schemeClr val="accent1">
                  <a:alpha val="40000"/>
                </a:schemeClr>
              </a:glow>
              <a:softEdge rad="19050"/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4" name="Freeform 3"/>
          <p:cNvSpPr/>
          <p:nvPr/>
        </p:nvSpPr>
        <p:spPr bwMode="auto">
          <a:xfrm>
            <a:off x="1997050" y="1675182"/>
            <a:ext cx="5457139" cy="1337458"/>
          </a:xfrm>
          <a:custGeom>
            <a:avLst/>
            <a:gdLst>
              <a:gd name="connsiteX0" fmla="*/ 0 w 5457139"/>
              <a:gd name="connsiteY0" fmla="*/ 1324051 h 1324051"/>
              <a:gd name="connsiteX1" fmla="*/ 5354726 w 5457139"/>
              <a:gd name="connsiteY1" fmla="*/ 811987 h 1324051"/>
              <a:gd name="connsiteX2" fmla="*/ 5457139 w 5457139"/>
              <a:gd name="connsiteY2" fmla="*/ 14630 h 1324051"/>
              <a:gd name="connsiteX3" fmla="*/ 175564 w 5457139"/>
              <a:gd name="connsiteY3" fmla="*/ 0 h 1324051"/>
              <a:gd name="connsiteX4" fmla="*/ 0 w 5457139"/>
              <a:gd name="connsiteY4" fmla="*/ 1324051 h 1324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57139" h="1324051">
                <a:moveTo>
                  <a:pt x="0" y="1324051"/>
                </a:moveTo>
                <a:lnTo>
                  <a:pt x="5354726" y="811987"/>
                </a:lnTo>
                <a:lnTo>
                  <a:pt x="5457139" y="14630"/>
                </a:lnTo>
                <a:lnTo>
                  <a:pt x="175564" y="0"/>
                </a:lnTo>
                <a:lnTo>
                  <a:pt x="0" y="1324051"/>
                </a:lnTo>
                <a:close/>
              </a:path>
            </a:pathLst>
          </a:custGeom>
          <a:solidFill>
            <a:srgbClr val="9BB3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1755648" y="3540556"/>
            <a:ext cx="5464454" cy="1551747"/>
          </a:xfrm>
          <a:custGeom>
            <a:avLst/>
            <a:gdLst>
              <a:gd name="connsiteX0" fmla="*/ 117043 w 5464454"/>
              <a:gd name="connsiteY0" fmla="*/ 482803 h 1536192"/>
              <a:gd name="connsiteX1" fmla="*/ 5464454 w 5464454"/>
              <a:gd name="connsiteY1" fmla="*/ 0 h 1536192"/>
              <a:gd name="connsiteX2" fmla="*/ 5274259 w 5464454"/>
              <a:gd name="connsiteY2" fmla="*/ 1536192 h 1536192"/>
              <a:gd name="connsiteX3" fmla="*/ 0 w 5464454"/>
              <a:gd name="connsiteY3" fmla="*/ 1536192 h 1536192"/>
              <a:gd name="connsiteX4" fmla="*/ 117043 w 5464454"/>
              <a:gd name="connsiteY4" fmla="*/ 482803 h 1536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64454" h="1536192">
                <a:moveTo>
                  <a:pt x="117043" y="482803"/>
                </a:moveTo>
                <a:lnTo>
                  <a:pt x="5464454" y="0"/>
                </a:lnTo>
                <a:lnTo>
                  <a:pt x="5274259" y="1536192"/>
                </a:lnTo>
                <a:lnTo>
                  <a:pt x="0" y="1536192"/>
                </a:lnTo>
                <a:lnTo>
                  <a:pt x="117043" y="482803"/>
                </a:lnTo>
                <a:close/>
              </a:path>
            </a:pathLst>
          </a:custGeom>
          <a:solidFill>
            <a:srgbClr val="9BB3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543347" y="2588792"/>
            <a:ext cx="4083936" cy="1418313"/>
            <a:chOff x="2543347" y="2588792"/>
            <a:chExt cx="4083936" cy="1418313"/>
          </a:xfrm>
        </p:grpSpPr>
        <p:grpSp>
          <p:nvGrpSpPr>
            <p:cNvPr id="19" name="Group 18"/>
            <p:cNvGrpSpPr/>
            <p:nvPr/>
          </p:nvGrpSpPr>
          <p:grpSpPr>
            <a:xfrm>
              <a:off x="2569978" y="2588792"/>
              <a:ext cx="4057305" cy="407489"/>
              <a:chOff x="2721254" y="2585923"/>
              <a:chExt cx="4057305" cy="407489"/>
            </a:xfrm>
          </p:grpSpPr>
          <p:cxnSp>
            <p:nvCxnSpPr>
              <p:cNvPr id="5" name="Straight Arrow Connector 4"/>
              <p:cNvCxnSpPr/>
              <p:nvPr/>
            </p:nvCxnSpPr>
            <p:spPr bwMode="auto">
              <a:xfrm flipV="1">
                <a:off x="2721254" y="2585923"/>
                <a:ext cx="4057305" cy="362103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0000"/>
                </a:solidFill>
                <a:prstDash val="solid"/>
                <a:round/>
                <a:headEnd type="arrow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1" name="TextBox 10"/>
              <p:cNvSpPr txBox="1"/>
              <p:nvPr/>
            </p:nvSpPr>
            <p:spPr>
              <a:xfrm rot="21242046">
                <a:off x="2816353" y="2716413"/>
                <a:ext cx="32918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Bradley Hand ITC" panose="03070402050302030203" pitchFamily="66" charset="0"/>
                  </a:rPr>
                  <a:t>m</a:t>
                </a:r>
              </a:p>
            </p:txBody>
          </p:sp>
          <p:cxnSp>
            <p:nvCxnSpPr>
              <p:cNvPr id="14" name="Straight Arrow Connector 13"/>
              <p:cNvCxnSpPr/>
              <p:nvPr/>
            </p:nvCxnSpPr>
            <p:spPr bwMode="auto">
              <a:xfrm flipV="1">
                <a:off x="5625388" y="2626157"/>
                <a:ext cx="681439" cy="59269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4" name="Straight Arrow Connector 23"/>
              <p:cNvCxnSpPr/>
              <p:nvPr/>
            </p:nvCxnSpPr>
            <p:spPr bwMode="auto">
              <a:xfrm flipV="1">
                <a:off x="5551016" y="2633471"/>
                <a:ext cx="681439" cy="59269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6" name="Group 25"/>
            <p:cNvGrpSpPr/>
            <p:nvPr/>
          </p:nvGrpSpPr>
          <p:grpSpPr>
            <a:xfrm>
              <a:off x="2543347" y="3599616"/>
              <a:ext cx="4057305" cy="407489"/>
              <a:chOff x="2721254" y="2585923"/>
              <a:chExt cx="4057305" cy="407489"/>
            </a:xfrm>
          </p:grpSpPr>
          <p:cxnSp>
            <p:nvCxnSpPr>
              <p:cNvPr id="27" name="Straight Arrow Connector 26"/>
              <p:cNvCxnSpPr/>
              <p:nvPr/>
            </p:nvCxnSpPr>
            <p:spPr bwMode="auto">
              <a:xfrm flipV="1">
                <a:off x="2721254" y="2585923"/>
                <a:ext cx="4057305" cy="362103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0000"/>
                </a:solidFill>
                <a:prstDash val="solid"/>
                <a:round/>
                <a:headEnd type="arrow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8" name="TextBox 27"/>
              <p:cNvSpPr txBox="1"/>
              <p:nvPr/>
            </p:nvSpPr>
            <p:spPr>
              <a:xfrm rot="21242046">
                <a:off x="2816353" y="2716413"/>
                <a:ext cx="32918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Bradley Hand ITC" panose="03070402050302030203" pitchFamily="66" charset="0"/>
                  </a:rPr>
                  <a:t>n</a:t>
                </a:r>
              </a:p>
            </p:txBody>
          </p:sp>
          <p:cxnSp>
            <p:nvCxnSpPr>
              <p:cNvPr id="29" name="Straight Arrow Connector 28"/>
              <p:cNvCxnSpPr/>
              <p:nvPr/>
            </p:nvCxnSpPr>
            <p:spPr bwMode="auto">
              <a:xfrm flipV="1">
                <a:off x="5625388" y="2626157"/>
                <a:ext cx="681439" cy="59269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0" name="Straight Arrow Connector 29"/>
              <p:cNvCxnSpPr/>
              <p:nvPr/>
            </p:nvCxnSpPr>
            <p:spPr bwMode="auto">
              <a:xfrm flipV="1">
                <a:off x="5551016" y="2633471"/>
                <a:ext cx="681439" cy="59269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22" name="Group 21"/>
          <p:cNvGrpSpPr/>
          <p:nvPr/>
        </p:nvGrpSpPr>
        <p:grpSpPr>
          <a:xfrm>
            <a:off x="4386776" y="1780654"/>
            <a:ext cx="794369" cy="3197720"/>
            <a:chOff x="4386776" y="1780654"/>
            <a:chExt cx="794369" cy="3197720"/>
          </a:xfrm>
        </p:grpSpPr>
        <p:cxnSp>
          <p:nvCxnSpPr>
            <p:cNvPr id="33" name="Straight Arrow Connector 32"/>
            <p:cNvCxnSpPr/>
            <p:nvPr/>
          </p:nvCxnSpPr>
          <p:spPr bwMode="auto">
            <a:xfrm rot="17770570" flipV="1">
              <a:off x="2950058" y="3217372"/>
              <a:ext cx="3197720" cy="32428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6600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4" name="TextBox 33"/>
            <p:cNvSpPr txBox="1"/>
            <p:nvPr/>
          </p:nvSpPr>
          <p:spPr>
            <a:xfrm>
              <a:off x="4921702" y="2166767"/>
              <a:ext cx="2594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>
                  <a:solidFill>
                    <a:srgbClr val="00B050"/>
                  </a:solidFill>
                  <a:latin typeface="Bradley Hand ITC" panose="03070402050302030203" pitchFamily="66" charset="0"/>
                </a:rPr>
                <a:t>t</a:t>
              </a:r>
            </a:p>
          </p:txBody>
        </p:sp>
      </p:grpSp>
      <p:sp>
        <p:nvSpPr>
          <p:cNvPr id="23" name="Pie 22"/>
          <p:cNvSpPr/>
          <p:nvPr/>
        </p:nvSpPr>
        <p:spPr bwMode="auto">
          <a:xfrm>
            <a:off x="4102366" y="3510564"/>
            <a:ext cx="559350" cy="576609"/>
          </a:xfrm>
          <a:prstGeom prst="pie">
            <a:avLst>
              <a:gd name="adj1" fmla="val 6641106"/>
              <a:gd name="adj2" fmla="val 10381135"/>
            </a:avLst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0" name="Pie 39"/>
          <p:cNvSpPr/>
          <p:nvPr/>
        </p:nvSpPr>
        <p:spPr bwMode="auto">
          <a:xfrm>
            <a:off x="4514018" y="2459593"/>
            <a:ext cx="559350" cy="576609"/>
          </a:xfrm>
          <a:prstGeom prst="pie">
            <a:avLst>
              <a:gd name="adj1" fmla="val 17465422"/>
              <a:gd name="adj2" fmla="val 21329655"/>
            </a:avLst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46272" y="2425750"/>
            <a:ext cx="3426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C00000"/>
                </a:solidFill>
              </a:rPr>
              <a:t>65</a:t>
            </a:r>
            <a:r>
              <a:rPr lang="en-US" sz="800" dirty="0">
                <a:solidFill>
                  <a:srgbClr val="C00000"/>
                </a:solidFill>
                <a:sym typeface="Symbol"/>
              </a:rPr>
              <a:t></a:t>
            </a:r>
            <a:endParaRPr lang="en-US" sz="800" dirty="0">
              <a:solidFill>
                <a:srgbClr val="C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96095" y="3915741"/>
            <a:ext cx="3426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C00000"/>
                </a:solidFill>
              </a:rPr>
              <a:t>65</a:t>
            </a:r>
            <a:r>
              <a:rPr lang="en-US" sz="800" dirty="0">
                <a:solidFill>
                  <a:srgbClr val="C00000"/>
                </a:solidFill>
                <a:sym typeface="Symbol"/>
              </a:rPr>
              <a:t></a:t>
            </a:r>
            <a:endParaRPr lang="en-US" sz="800" dirty="0">
              <a:solidFill>
                <a:srgbClr val="C00000"/>
              </a:solidFill>
            </a:endParaRPr>
          </a:p>
        </p:txBody>
      </p:sp>
      <p:sp>
        <p:nvSpPr>
          <p:cNvPr id="49" name="Rectangle 2"/>
          <p:cNvSpPr txBox="1">
            <a:spLocks noChangeArrowheads="1"/>
          </p:cNvSpPr>
          <p:nvPr/>
        </p:nvSpPr>
        <p:spPr bwMode="auto">
          <a:xfrm>
            <a:off x="3157195" y="554626"/>
            <a:ext cx="1531849" cy="52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i="1" dirty="0">
                <a:latin typeface="Calibri" panose="020F0502020204030204" pitchFamily="34" charset="0"/>
              </a:rPr>
              <a:t>Exterior</a:t>
            </a:r>
          </a:p>
        </p:txBody>
      </p:sp>
      <p:sp>
        <p:nvSpPr>
          <p:cNvPr id="50" name="Rectangle 2"/>
          <p:cNvSpPr txBox="1">
            <a:spLocks noChangeArrowheads="1"/>
          </p:cNvSpPr>
          <p:nvPr/>
        </p:nvSpPr>
        <p:spPr bwMode="auto">
          <a:xfrm>
            <a:off x="4647086" y="563270"/>
            <a:ext cx="1434094" cy="52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i="1" dirty="0">
                <a:latin typeface="Calibri" panose="020F0502020204030204" pitchFamily="34" charset="0"/>
              </a:rPr>
              <a:t>Angles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590893" y="1085257"/>
            <a:ext cx="4517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</a:rPr>
              <a:t>If a transversal line passes through parallel lines the </a:t>
            </a:r>
            <a:r>
              <a:rPr lang="en-US" sz="1200" u="sng" dirty="0">
                <a:solidFill>
                  <a:srgbClr val="C00000"/>
                </a:solidFill>
              </a:rPr>
              <a:t>ALTERNATING EXTERIOR ANGLES </a:t>
            </a:r>
            <a:r>
              <a:rPr lang="en-US" sz="1200" dirty="0">
                <a:solidFill>
                  <a:srgbClr val="C00000"/>
                </a:solidFill>
              </a:rPr>
              <a:t>are </a:t>
            </a:r>
            <a:r>
              <a:rPr lang="en-US" sz="1200" u="sng" dirty="0">
                <a:solidFill>
                  <a:srgbClr val="C00000"/>
                </a:solidFill>
              </a:rPr>
              <a:t>CONGRUENT</a:t>
            </a:r>
            <a:r>
              <a:rPr lang="en-US" sz="1200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54" name="Pie 53"/>
          <p:cNvSpPr/>
          <p:nvPr/>
        </p:nvSpPr>
        <p:spPr bwMode="auto">
          <a:xfrm>
            <a:off x="4122921" y="3515270"/>
            <a:ext cx="559350" cy="576609"/>
          </a:xfrm>
          <a:prstGeom prst="pie">
            <a:avLst>
              <a:gd name="adj1" fmla="val 21261544"/>
              <a:gd name="adj2" fmla="val 6632999"/>
            </a:avLst>
          </a:prstGeom>
          <a:solidFill>
            <a:srgbClr val="0033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5" name="Pie 54"/>
          <p:cNvSpPr/>
          <p:nvPr/>
        </p:nvSpPr>
        <p:spPr bwMode="auto">
          <a:xfrm>
            <a:off x="4492073" y="2456747"/>
            <a:ext cx="559350" cy="576609"/>
          </a:xfrm>
          <a:prstGeom prst="pie">
            <a:avLst>
              <a:gd name="adj1" fmla="val 10413270"/>
              <a:gd name="adj2" fmla="val 17385413"/>
            </a:avLst>
          </a:prstGeom>
          <a:solidFill>
            <a:srgbClr val="0033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248179" y="1776467"/>
            <a:ext cx="2333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Another pair of angles that could be described as Alternating Exterior Angles.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994678" y="4172538"/>
            <a:ext cx="1984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This pair would also be congruent.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534852" y="3949779"/>
            <a:ext cx="4299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0033CC"/>
                </a:solidFill>
              </a:rPr>
              <a:t>115</a:t>
            </a:r>
            <a:r>
              <a:rPr lang="en-US" sz="800" dirty="0">
                <a:solidFill>
                  <a:srgbClr val="0033CC"/>
                </a:solidFill>
                <a:sym typeface="Symbol"/>
              </a:rPr>
              <a:t></a:t>
            </a:r>
            <a:endParaRPr lang="en-US" sz="800" dirty="0">
              <a:solidFill>
                <a:srgbClr val="0033CC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256305" y="2386761"/>
            <a:ext cx="4299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0033CC"/>
                </a:solidFill>
              </a:rPr>
              <a:t>115</a:t>
            </a:r>
            <a:r>
              <a:rPr lang="en-US" sz="800" dirty="0">
                <a:solidFill>
                  <a:srgbClr val="0033CC"/>
                </a:solidFill>
                <a:sym typeface="Symbol"/>
              </a:rPr>
              <a:t></a:t>
            </a:r>
            <a:endParaRPr lang="en-US" sz="800" dirty="0">
              <a:solidFill>
                <a:srgbClr val="0033CC"/>
              </a:solidFill>
            </a:endParaRPr>
          </a:p>
        </p:txBody>
      </p:sp>
      <p:sp>
        <p:nvSpPr>
          <p:cNvPr id="53" name="Rectangle 2"/>
          <p:cNvSpPr txBox="1">
            <a:spLocks noChangeArrowheads="1"/>
          </p:cNvSpPr>
          <p:nvPr/>
        </p:nvSpPr>
        <p:spPr bwMode="auto">
          <a:xfrm rot="21307919">
            <a:off x="5308209" y="1854782"/>
            <a:ext cx="1601176" cy="52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b="0" kern="0" dirty="0">
                <a:solidFill>
                  <a:srgbClr val="7596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Exterior</a:t>
            </a:r>
          </a:p>
        </p:txBody>
      </p:sp>
      <p:sp>
        <p:nvSpPr>
          <p:cNvPr id="41" name="Rectangle 2"/>
          <p:cNvSpPr txBox="1">
            <a:spLocks noChangeArrowheads="1"/>
          </p:cNvSpPr>
          <p:nvPr/>
        </p:nvSpPr>
        <p:spPr bwMode="auto">
          <a:xfrm rot="21307919">
            <a:off x="5328333" y="4142378"/>
            <a:ext cx="1601176" cy="52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b="0" kern="0" dirty="0">
                <a:solidFill>
                  <a:srgbClr val="7596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Exterior</a:t>
            </a:r>
          </a:p>
        </p:txBody>
      </p:sp>
    </p:spTree>
    <p:extLst>
      <p:ext uri="{BB962C8B-B14F-4D97-AF65-F5344CB8AC3E}">
        <p14:creationId xmlns:p14="http://schemas.microsoft.com/office/powerpoint/2010/main" val="162030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accel="33000" decel="45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2" presetClass="entr" presetSubtype="8" accel="22000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3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breeze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5" presetID="2" presetClass="entr" presetSubtype="1" accel="22000" fill="hold" nodeType="after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breeze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5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6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2" presetID="6" presetClass="emph" presetSubtype="0" autoRev="1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33" dur="500" fill="hold"/>
                                            <p:tgtEl>
                                              <p:spTgt spid="23"/>
                                            </p:tgtEl>
                                          </p:cBhvr>
                                          <p:by x="125000" y="12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34" presetID="6" presetClass="emph" presetSubtype="0" autoRev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35" dur="500" fill="hold"/>
                                            <p:tgtEl>
                                              <p:spTgt spid="40"/>
                                            </p:tgtEl>
                                          </p:cBhvr>
                                          <p:by x="125000" y="12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7" presetID="10" presetClass="exit" presetSubtype="0" fill="hold" grpId="2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38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0" presetID="36" presetClass="emph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animScale>
                                          <p:cBhvr>
                                            <p:cTn id="41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178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42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1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43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1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44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5" fill="hold">
                                <p:stCondLst>
                                  <p:cond delay="2400"/>
                                </p:stCondLst>
                                <p:childTnLst>
                                  <p:par>
                                    <p:cTn id="46" presetID="10" presetClass="entr" presetSubtype="0" fill="hold" grpId="3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8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9" fill="hold">
                                <p:stCondLst>
                                  <p:cond delay="2900"/>
                                </p:stCondLst>
                                <p:childTnLst>
                                  <p:par>
                                    <p:cTn id="50" presetID="10" presetClass="exit" presetSubtype="0" fill="hold" grpId="2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51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53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animScale>
                                          <p:cBhvr>
                                            <p:cTn id="54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178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55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1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56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1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57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3800"/>
                                </p:stCondLst>
                                <p:childTnLst>
                                  <p:par>
                                    <p:cTn id="59" presetID="10" presetClass="entr" presetSubtype="0" fill="hold" grpId="3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1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18" presetClass="emph" presetSubtype="0" fill="hold" grpId="2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"/>
                                      </p:iterate>
                                      <p:childTnLst>
                                        <p:set>
                                          <p:cBhvr override="childStyle">
                                            <p:cTn id="63" dur="500" fill="hold"/>
                                            <p:tgtEl>
                                              <p:spTgt spid="50178"/>
                                            </p:tgtEl>
                                            <p:attrNameLst>
                                              <p:attrName>style.textDecorationUnderline</p:attrName>
                                            </p:attrNameLst>
                                          </p:cBhvr>
                                          <p:to>
                                            <p:strVal val="tru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4" fill="hold">
                                <p:stCondLst>
                                  <p:cond delay="4460"/>
                                </p:stCondLst>
                                <p:childTnLst>
                                  <p:par>
                                    <p:cTn id="65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67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8" presetID="16" presetClass="entr" presetSubtype="37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70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1" fill="hold">
                                <p:stCondLst>
                                  <p:cond delay="4960"/>
                                </p:stCondLst>
                                <p:childTnLst>
                                  <p:par>
                                    <p:cTn id="72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4" dur="10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7" dur="10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8" presetID="26" presetClass="emph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0"/>
                                      </p:iterate>
                                      <p:childTnLst>
                                        <p:animEffect transition="out" filter="fade">
                                          <p:cBhvr>
                                            <p:cTn id="79" dur="500" tmFilter="0, 0; .2, .5; .8, .5; 1, 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80" dur="250" autoRev="1" fill="hold"/>
                                            <p:tgtEl>
                                              <p:spTgt spid="49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1" fill="hold">
                                <p:stCondLst>
                                  <p:cond delay="5960"/>
                                </p:stCondLst>
                                <p:childTnLst>
                                  <p:par>
                                    <p:cTn id="82" presetID="18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"/>
                                      </p:iterate>
                                      <p:childTnLst>
                                        <p:set>
                                          <p:cBhvr override="childStyle">
                                            <p:cTn id="83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style.textDecorationUnderline</p:attrName>
                                            </p:attrNameLst>
                                          </p:cBhvr>
                                          <p:to>
                                            <p:strVal val="tru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4" fill="hold">
                          <p:stCondLst>
                            <p:cond delay="indefinite"/>
                          </p:stCondLst>
                          <p:childTnLst>
                            <p:par>
                              <p:cTn id="8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6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9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0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1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5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6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7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1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3" presetID="26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04" dur="500" tmFilter="0, 0; .2, .5; .8, .5; 1, 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05" dur="250" autoRev="1" fill="hold"/>
                                            <p:tgtEl>
                                              <p:spTgt spid="51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6" fill="hold">
                          <p:stCondLst>
                            <p:cond delay="indefinite"/>
                          </p:stCondLst>
                          <p:childTnLst>
                            <p:par>
                              <p:cTn id="10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8" presetID="53" presetClass="exit" presetSubtype="32" fill="hold" grpId="4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09" dur="500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0" dur="500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11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12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3" presetID="53" presetClass="exit" presetSubtype="32" fill="hold" grpId="4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14" dur="500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5" dur="500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16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8" presetID="53" presetClass="exit" presetSubtype="32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19" dur="500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0" dur="500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21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23" presetID="53" presetClass="exit" presetSubtype="32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24" dur="500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5" dur="500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26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27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1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2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3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4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6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7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8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0" presetID="6" presetClass="emph" presetSubtype="0" autoRev="1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141" dur="500" fill="hold"/>
                                            <p:tgtEl>
                                              <p:spTgt spid="54"/>
                                            </p:tgtEl>
                                          </p:cBhvr>
                                          <p:by x="125000" y="12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42" presetID="6" presetClass="emph" presetSubtype="0" autoRev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143" dur="500" fill="hold"/>
                                            <p:tgtEl>
                                              <p:spTgt spid="55"/>
                                            </p:tgtEl>
                                          </p:cBhvr>
                                          <p:by x="125000" y="12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45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7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8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9" dur="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0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151" presetID="26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52" dur="500" tmFilter="0, 0; .2, .5; .8, .5; 1, 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53" dur="250" autoRev="1" fill="hold"/>
                                            <p:tgtEl>
                                              <p:spTgt spid="56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4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155" presetID="10" presetClass="exit" presetSubtype="0" fill="hold" grpId="2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56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57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58" presetID="10" presetClass="exit" presetSubtype="0" fill="hold" grpId="2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59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60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1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162" presetID="10" presetClass="entr" presetSubtype="0" fill="hold" grpId="3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4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5" presetID="10" presetClass="entr" presetSubtype="0" fill="hold" grpId="3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7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8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16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1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2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3" dur="5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4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175" presetID="26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76" dur="500" tmFilter="0, 0; .2, .5; .8, .5; 1, 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77" dur="250" autoRev="1" fill="hold"/>
                                            <p:tgtEl>
                                              <p:spTgt spid="57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7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0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1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82" dur="500"/>
                                            <p:tgtEl>
                                              <p:spTgt spid="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3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5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6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87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0178" grpId="0"/>
          <p:bldP spid="50178" grpId="1"/>
          <p:bldP spid="50178" grpId="2"/>
          <p:bldP spid="4" grpId="0" animBg="1"/>
          <p:bldP spid="7" grpId="0" animBg="1"/>
          <p:bldP spid="23" grpId="0" animBg="1"/>
          <p:bldP spid="23" grpId="1" animBg="1"/>
          <p:bldP spid="23" grpId="2" animBg="1"/>
          <p:bldP spid="23" grpId="3" animBg="1"/>
          <p:bldP spid="23" grpId="4" animBg="1"/>
          <p:bldP spid="40" grpId="0" animBg="1"/>
          <p:bldP spid="40" grpId="1" animBg="1"/>
          <p:bldP spid="40" grpId="2" animBg="1"/>
          <p:bldP spid="40" grpId="3" animBg="1"/>
          <p:bldP spid="40" grpId="4" animBg="1"/>
          <p:bldP spid="25" grpId="0"/>
          <p:bldP spid="25" grpId="1"/>
          <p:bldP spid="48" grpId="0"/>
          <p:bldP spid="48" grpId="1"/>
          <p:bldP spid="49" grpId="0"/>
          <p:bldP spid="49" grpId="1"/>
          <p:bldP spid="51" grpId="0"/>
          <p:bldP spid="51" grpId="1"/>
          <p:bldP spid="54" grpId="0" animBg="1"/>
          <p:bldP spid="54" grpId="1" animBg="1"/>
          <p:bldP spid="54" grpId="2" animBg="1"/>
          <p:bldP spid="54" grpId="3" animBg="1"/>
          <p:bldP spid="55" grpId="0" animBg="1"/>
          <p:bldP spid="55" grpId="1" animBg="1"/>
          <p:bldP spid="55" grpId="2" animBg="1"/>
          <p:bldP spid="55" grpId="3" animBg="1"/>
          <p:bldP spid="56" grpId="0"/>
          <p:bldP spid="56" grpId="1"/>
          <p:bldP spid="57" grpId="0"/>
          <p:bldP spid="57" grpId="1"/>
          <p:bldP spid="59" grpId="0"/>
          <p:bldP spid="38" grpId="0"/>
          <p:bldP spid="53" grpId="0"/>
          <p:bldP spid="4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accel="33000" decel="45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6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2" presetClass="entr" presetSubtype="8" accel="22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7" name="breeze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5" presetID="2" presetClass="entr" presetSubtype="1" accel="22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7" name="breeze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5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6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2" presetID="6" presetClass="emph" presetSubtype="0" autoRev="1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33" dur="500" fill="hold"/>
                                            <p:tgtEl>
                                              <p:spTgt spid="23"/>
                                            </p:tgtEl>
                                          </p:cBhvr>
                                          <p:by x="125000" y="12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34" presetID="6" presetClass="emph" presetSubtype="0" autoRev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35" dur="500" fill="hold"/>
                                            <p:tgtEl>
                                              <p:spTgt spid="40"/>
                                            </p:tgtEl>
                                          </p:cBhvr>
                                          <p:by x="125000" y="12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7" presetID="10" presetClass="exit" presetSubtype="0" fill="hold" grpId="2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38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0" presetID="36" presetClass="emph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animScale>
                                          <p:cBhvr>
                                            <p:cTn id="41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178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42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1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43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1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44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5" fill="hold">
                                <p:stCondLst>
                                  <p:cond delay="2400"/>
                                </p:stCondLst>
                                <p:childTnLst>
                                  <p:par>
                                    <p:cTn id="46" presetID="10" presetClass="entr" presetSubtype="0" fill="hold" grpId="3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8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9" fill="hold">
                                <p:stCondLst>
                                  <p:cond delay="2900"/>
                                </p:stCondLst>
                                <p:childTnLst>
                                  <p:par>
                                    <p:cTn id="50" presetID="10" presetClass="exit" presetSubtype="0" fill="hold" grpId="2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51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53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animScale>
                                          <p:cBhvr>
                                            <p:cTn id="54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178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55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1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56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1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57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8" fill="hold">
                                <p:stCondLst>
                                  <p:cond delay="3800"/>
                                </p:stCondLst>
                                <p:childTnLst>
                                  <p:par>
                                    <p:cTn id="59" presetID="10" presetClass="entr" presetSubtype="0" fill="hold" grpId="3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1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18" presetClass="emph" presetSubtype="0" fill="hold" grpId="2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"/>
                                      </p:iterate>
                                      <p:childTnLst>
                                        <p:set>
                                          <p:cBhvr override="childStyle">
                                            <p:cTn id="63" dur="500" fill="hold"/>
                                            <p:tgtEl>
                                              <p:spTgt spid="50178"/>
                                            </p:tgtEl>
                                            <p:attrNameLst>
                                              <p:attrName>style.textDecorationUnderline</p:attrName>
                                            </p:attrNameLst>
                                          </p:cBhvr>
                                          <p:to>
                                            <p:strVal val="tru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4" fill="hold">
                                <p:stCondLst>
                                  <p:cond delay="4460"/>
                                </p:stCondLst>
                                <p:childTnLst>
                                  <p:par>
                                    <p:cTn id="65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67" dur="5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8" presetID="16" presetClass="entr" presetSubtype="37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70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1" fill="hold">
                                <p:stCondLst>
                                  <p:cond delay="4960"/>
                                </p:stCondLst>
                                <p:childTnLst>
                                  <p:par>
                                    <p:cTn id="72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4" dur="10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7" dur="10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8" presetID="26" presetClass="emph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0"/>
                                      </p:iterate>
                                      <p:childTnLst>
                                        <p:animEffect transition="out" filter="fade">
                                          <p:cBhvr>
                                            <p:cTn id="79" dur="500" tmFilter="0, 0; .2, .5; .8, .5; 1, 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80" dur="250" autoRev="1" fill="hold"/>
                                            <p:tgtEl>
                                              <p:spTgt spid="49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1" fill="hold">
                                <p:stCondLst>
                                  <p:cond delay="5960"/>
                                </p:stCondLst>
                                <p:childTnLst>
                                  <p:par>
                                    <p:cTn id="82" presetID="18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"/>
                                      </p:iterate>
                                      <p:childTnLst>
                                        <p:set>
                                          <p:cBhvr override="childStyle">
                                            <p:cTn id="83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style.textDecorationUnderline</p:attrName>
                                            </p:attrNameLst>
                                          </p:cBhvr>
                                          <p:to>
                                            <p:strVal val="tru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4" fill="hold">
                          <p:stCondLst>
                            <p:cond delay="indefinite"/>
                          </p:stCondLst>
                          <p:childTnLst>
                            <p:par>
                              <p:cTn id="8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6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9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0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1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3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4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5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6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7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9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1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3" presetID="26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04" dur="500" tmFilter="0, 0; .2, .5; .8, .5; 1, 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05" dur="250" autoRev="1" fill="hold"/>
                                            <p:tgtEl>
                                              <p:spTgt spid="51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6" fill="hold">
                          <p:stCondLst>
                            <p:cond delay="indefinite"/>
                          </p:stCondLst>
                          <p:childTnLst>
                            <p:par>
                              <p:cTn id="10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8" presetID="53" presetClass="exit" presetSubtype="32" fill="hold" grpId="4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09" dur="500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0" dur="500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11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12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3" presetID="53" presetClass="exit" presetSubtype="32" fill="hold" grpId="4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14" dur="500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5" dur="500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16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17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18" presetID="53" presetClass="exit" presetSubtype="32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19" dur="500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0" dur="500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21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23" presetID="53" presetClass="exit" presetSubtype="32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 calcmode="lin" valueType="num">
                                          <p:cBhvr>
                                            <p:cTn id="124" dur="500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5" dur="500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out" filter="fade">
                                          <p:cBhvr>
                                            <p:cTn id="126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27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2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1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2" dur="5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3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4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6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7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8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0" presetID="6" presetClass="emph" presetSubtype="0" autoRev="1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141" dur="500" fill="hold"/>
                                            <p:tgtEl>
                                              <p:spTgt spid="54"/>
                                            </p:tgtEl>
                                          </p:cBhvr>
                                          <p:by x="125000" y="12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42" presetID="6" presetClass="emph" presetSubtype="0" autoRev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143" dur="500" fill="hold"/>
                                            <p:tgtEl>
                                              <p:spTgt spid="55"/>
                                            </p:tgtEl>
                                          </p:cBhvr>
                                          <p:by x="125000" y="12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45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7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8" dur="500" fill="hold"/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9" dur="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0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151" presetID="26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52" dur="500" tmFilter="0, 0; .2, .5; .8, .5; 1, 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53" dur="250" autoRev="1" fill="hold"/>
                                            <p:tgtEl>
                                              <p:spTgt spid="56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4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155" presetID="10" presetClass="exit" presetSubtype="0" fill="hold" grpId="2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56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57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58" presetID="10" presetClass="exit" presetSubtype="0" fill="hold" grpId="2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59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60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1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162" presetID="10" presetClass="entr" presetSubtype="0" fill="hold" grpId="3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4" dur="5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5" presetID="10" presetClass="entr" presetSubtype="0" fill="hold" grpId="3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7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8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16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1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2" dur="500" fill="hold"/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3" dur="5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4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175" presetID="26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76" dur="500" tmFilter="0, 0; .2, .5; .8, .5; 1, 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77" dur="250" autoRev="1" fill="hold"/>
                                            <p:tgtEl>
                                              <p:spTgt spid="57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7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0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1" dur="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82" dur="500"/>
                                            <p:tgtEl>
                                              <p:spTgt spid="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3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5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6" dur="5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87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0178" grpId="0"/>
          <p:bldP spid="50178" grpId="1"/>
          <p:bldP spid="50178" grpId="2"/>
          <p:bldP spid="4" grpId="0" animBg="1"/>
          <p:bldP spid="7" grpId="0" animBg="1"/>
          <p:bldP spid="23" grpId="0" animBg="1"/>
          <p:bldP spid="23" grpId="1" animBg="1"/>
          <p:bldP spid="23" grpId="2" animBg="1"/>
          <p:bldP spid="23" grpId="3" animBg="1"/>
          <p:bldP spid="23" grpId="4" animBg="1"/>
          <p:bldP spid="40" grpId="0" animBg="1"/>
          <p:bldP spid="40" grpId="1" animBg="1"/>
          <p:bldP spid="40" grpId="2" animBg="1"/>
          <p:bldP spid="40" grpId="3" animBg="1"/>
          <p:bldP spid="40" grpId="4" animBg="1"/>
          <p:bldP spid="25" grpId="0"/>
          <p:bldP spid="25" grpId="1"/>
          <p:bldP spid="48" grpId="0"/>
          <p:bldP spid="48" grpId="1"/>
          <p:bldP spid="49" grpId="0"/>
          <p:bldP spid="49" grpId="1"/>
          <p:bldP spid="51" grpId="0"/>
          <p:bldP spid="51" grpId="1"/>
          <p:bldP spid="54" grpId="0" animBg="1"/>
          <p:bldP spid="54" grpId="1" animBg="1"/>
          <p:bldP spid="54" grpId="2" animBg="1"/>
          <p:bldP spid="54" grpId="3" animBg="1"/>
          <p:bldP spid="55" grpId="0" animBg="1"/>
          <p:bldP spid="55" grpId="1" animBg="1"/>
          <p:bldP spid="55" grpId="2" animBg="1"/>
          <p:bldP spid="55" grpId="3" animBg="1"/>
          <p:bldP spid="56" grpId="0"/>
          <p:bldP spid="56" grpId="1"/>
          <p:bldP spid="57" grpId="0"/>
          <p:bldP spid="57" grpId="1"/>
          <p:bldP spid="59" grpId="0"/>
          <p:bldP spid="38" grpId="0"/>
          <p:bldP spid="53" grpId="0"/>
          <p:bldP spid="41" grpId="0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1652705" y="1662226"/>
            <a:ext cx="5815505" cy="3897604"/>
            <a:chOff x="1344355" y="1356838"/>
            <a:chExt cx="5815505" cy="3897604"/>
          </a:xfrm>
          <a:effectLst/>
        </p:grpSpPr>
        <p:grpSp>
          <p:nvGrpSpPr>
            <p:cNvPr id="6" name="Group 5"/>
            <p:cNvGrpSpPr/>
            <p:nvPr/>
          </p:nvGrpSpPr>
          <p:grpSpPr>
            <a:xfrm>
              <a:off x="1420699" y="1356838"/>
              <a:ext cx="5739161" cy="3434576"/>
              <a:chOff x="3142820" y="2545791"/>
              <a:chExt cx="5092391" cy="2735766"/>
            </a:xfrm>
          </p:grpSpPr>
          <p:sp>
            <p:nvSpPr>
              <p:cNvPr id="2" name="Parallelogram 1"/>
              <p:cNvSpPr/>
              <p:nvPr/>
            </p:nvSpPr>
            <p:spPr bwMode="auto">
              <a:xfrm>
                <a:off x="3142820" y="2545791"/>
                <a:ext cx="5092391" cy="2735766"/>
              </a:xfrm>
              <a:prstGeom prst="parallelogram">
                <a:avLst>
                  <a:gd name="adj" fmla="val 12228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>
                <a:off x="6660994" y="4894045"/>
                <a:ext cx="12340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>
                    <a:latin typeface="Bradley Hand ITC" panose="03070402050302030203" pitchFamily="66" charset="0"/>
                  </a:rPr>
                  <a:t>Plane H</a:t>
                </a:r>
              </a:p>
            </p:txBody>
          </p:sp>
        </p:grpSp>
        <p:sp>
          <p:nvSpPr>
            <p:cNvPr id="8" name="Freeform 7"/>
            <p:cNvSpPr/>
            <p:nvPr/>
          </p:nvSpPr>
          <p:spPr bwMode="auto">
            <a:xfrm>
              <a:off x="1344355" y="5208723"/>
              <a:ext cx="5341720" cy="45719"/>
            </a:xfrm>
            <a:custGeom>
              <a:avLst/>
              <a:gdLst>
                <a:gd name="connsiteX0" fmla="*/ 59473 w 5501269"/>
                <a:gd name="connsiteY0" fmla="*/ 7434 h 111512"/>
                <a:gd name="connsiteX1" fmla="*/ 0 w 5501269"/>
                <a:gd name="connsiteY1" fmla="*/ 111512 h 111512"/>
                <a:gd name="connsiteX2" fmla="*/ 5501269 w 5501269"/>
                <a:gd name="connsiteY2" fmla="*/ 111512 h 111512"/>
                <a:gd name="connsiteX3" fmla="*/ 5426927 w 5501269"/>
                <a:gd name="connsiteY3" fmla="*/ 0 h 111512"/>
                <a:gd name="connsiteX4" fmla="*/ 59473 w 5501269"/>
                <a:gd name="connsiteY4" fmla="*/ 0 h 111512"/>
                <a:gd name="connsiteX5" fmla="*/ 59473 w 5501269"/>
                <a:gd name="connsiteY5" fmla="*/ 7434 h 111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01269" h="111512">
                  <a:moveTo>
                    <a:pt x="59473" y="7434"/>
                  </a:moveTo>
                  <a:lnTo>
                    <a:pt x="0" y="111512"/>
                  </a:lnTo>
                  <a:lnTo>
                    <a:pt x="5501269" y="111512"/>
                  </a:lnTo>
                  <a:lnTo>
                    <a:pt x="5426927" y="0"/>
                  </a:lnTo>
                  <a:lnTo>
                    <a:pt x="59473" y="0"/>
                  </a:lnTo>
                  <a:lnTo>
                    <a:pt x="59473" y="7434"/>
                  </a:lnTo>
                  <a:close/>
                </a:path>
              </a:pathLst>
            </a:custGeom>
            <a:solidFill>
              <a:srgbClr val="969696"/>
            </a:solidFill>
            <a:ln w="9525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>
              <a:glow>
                <a:schemeClr val="accent1">
                  <a:alpha val="40000"/>
                </a:schemeClr>
              </a:glow>
              <a:softEdge rad="19050"/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46" name="Pie 45"/>
          <p:cNvSpPr/>
          <p:nvPr/>
        </p:nvSpPr>
        <p:spPr bwMode="auto">
          <a:xfrm>
            <a:off x="4514018" y="2449945"/>
            <a:ext cx="559350" cy="576609"/>
          </a:xfrm>
          <a:prstGeom prst="pie">
            <a:avLst>
              <a:gd name="adj1" fmla="val 17419805"/>
              <a:gd name="adj2" fmla="val 21514060"/>
            </a:avLst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8872" y="3299659"/>
            <a:ext cx="1063018" cy="1023014"/>
          </a:xfrm>
          <a:prstGeom prst="rect">
            <a:avLst/>
          </a:prstGeom>
        </p:spPr>
      </p:pic>
      <p:sp>
        <p:nvSpPr>
          <p:cNvPr id="23" name="Pie 22"/>
          <p:cNvSpPr/>
          <p:nvPr/>
        </p:nvSpPr>
        <p:spPr bwMode="auto">
          <a:xfrm>
            <a:off x="4131626" y="3495934"/>
            <a:ext cx="559350" cy="576609"/>
          </a:xfrm>
          <a:prstGeom prst="pie">
            <a:avLst>
              <a:gd name="adj1" fmla="val 17419805"/>
              <a:gd name="adj2" fmla="val 21514060"/>
            </a:avLst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543347" y="2588792"/>
            <a:ext cx="4083936" cy="1418313"/>
            <a:chOff x="2543347" y="2588792"/>
            <a:chExt cx="4083936" cy="1418313"/>
          </a:xfrm>
        </p:grpSpPr>
        <p:grpSp>
          <p:nvGrpSpPr>
            <p:cNvPr id="19" name="Group 18"/>
            <p:cNvGrpSpPr/>
            <p:nvPr/>
          </p:nvGrpSpPr>
          <p:grpSpPr>
            <a:xfrm>
              <a:off x="2569978" y="2588792"/>
              <a:ext cx="4057305" cy="407489"/>
              <a:chOff x="2721254" y="2585923"/>
              <a:chExt cx="4057305" cy="407489"/>
            </a:xfrm>
          </p:grpSpPr>
          <p:cxnSp>
            <p:nvCxnSpPr>
              <p:cNvPr id="5" name="Straight Arrow Connector 4"/>
              <p:cNvCxnSpPr/>
              <p:nvPr/>
            </p:nvCxnSpPr>
            <p:spPr bwMode="auto">
              <a:xfrm flipV="1">
                <a:off x="2721254" y="2585923"/>
                <a:ext cx="4057305" cy="362103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0000"/>
                </a:solidFill>
                <a:prstDash val="solid"/>
                <a:round/>
                <a:headEnd type="arrow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1" name="TextBox 10"/>
              <p:cNvSpPr txBox="1"/>
              <p:nvPr/>
            </p:nvSpPr>
            <p:spPr>
              <a:xfrm rot="21242046">
                <a:off x="2816353" y="2716413"/>
                <a:ext cx="32918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Bradley Hand ITC" panose="03070402050302030203" pitchFamily="66" charset="0"/>
                  </a:rPr>
                  <a:t>m</a:t>
                </a:r>
              </a:p>
            </p:txBody>
          </p:sp>
          <p:cxnSp>
            <p:nvCxnSpPr>
              <p:cNvPr id="14" name="Straight Arrow Connector 13"/>
              <p:cNvCxnSpPr/>
              <p:nvPr/>
            </p:nvCxnSpPr>
            <p:spPr bwMode="auto">
              <a:xfrm flipV="1">
                <a:off x="5625388" y="2626157"/>
                <a:ext cx="681439" cy="59269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4" name="Straight Arrow Connector 23"/>
              <p:cNvCxnSpPr/>
              <p:nvPr/>
            </p:nvCxnSpPr>
            <p:spPr bwMode="auto">
              <a:xfrm flipV="1">
                <a:off x="5551016" y="2633471"/>
                <a:ext cx="681439" cy="59269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6" name="Group 25"/>
            <p:cNvGrpSpPr/>
            <p:nvPr/>
          </p:nvGrpSpPr>
          <p:grpSpPr>
            <a:xfrm>
              <a:off x="2543347" y="3599616"/>
              <a:ext cx="4057305" cy="407489"/>
              <a:chOff x="2721254" y="2585923"/>
              <a:chExt cx="4057305" cy="407489"/>
            </a:xfrm>
          </p:grpSpPr>
          <p:cxnSp>
            <p:nvCxnSpPr>
              <p:cNvPr id="27" name="Straight Arrow Connector 26"/>
              <p:cNvCxnSpPr/>
              <p:nvPr/>
            </p:nvCxnSpPr>
            <p:spPr bwMode="auto">
              <a:xfrm flipV="1">
                <a:off x="2721254" y="2585923"/>
                <a:ext cx="4057305" cy="362103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0000"/>
                </a:solidFill>
                <a:prstDash val="solid"/>
                <a:round/>
                <a:headEnd type="arrow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8" name="TextBox 27"/>
              <p:cNvSpPr txBox="1"/>
              <p:nvPr/>
            </p:nvSpPr>
            <p:spPr>
              <a:xfrm rot="21242046">
                <a:off x="2816353" y="2716413"/>
                <a:ext cx="32918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Bradley Hand ITC" panose="03070402050302030203" pitchFamily="66" charset="0"/>
                  </a:rPr>
                  <a:t>n</a:t>
                </a:r>
              </a:p>
            </p:txBody>
          </p:sp>
          <p:cxnSp>
            <p:nvCxnSpPr>
              <p:cNvPr id="29" name="Straight Arrow Connector 28"/>
              <p:cNvCxnSpPr/>
              <p:nvPr/>
            </p:nvCxnSpPr>
            <p:spPr bwMode="auto">
              <a:xfrm flipV="1">
                <a:off x="5625388" y="2626157"/>
                <a:ext cx="681439" cy="59269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0" name="Straight Arrow Connector 29"/>
              <p:cNvCxnSpPr/>
              <p:nvPr/>
            </p:nvCxnSpPr>
            <p:spPr bwMode="auto">
              <a:xfrm flipV="1">
                <a:off x="5551016" y="2633471"/>
                <a:ext cx="681439" cy="59269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22" name="Group 21"/>
          <p:cNvGrpSpPr/>
          <p:nvPr/>
        </p:nvGrpSpPr>
        <p:grpSpPr>
          <a:xfrm>
            <a:off x="4386776" y="1780654"/>
            <a:ext cx="794369" cy="3197720"/>
            <a:chOff x="4386776" y="1780654"/>
            <a:chExt cx="794369" cy="3197720"/>
          </a:xfrm>
        </p:grpSpPr>
        <p:cxnSp>
          <p:nvCxnSpPr>
            <p:cNvPr id="33" name="Straight Arrow Connector 32"/>
            <p:cNvCxnSpPr/>
            <p:nvPr/>
          </p:nvCxnSpPr>
          <p:spPr bwMode="auto">
            <a:xfrm rot="17770570" flipV="1">
              <a:off x="2950058" y="3217372"/>
              <a:ext cx="3197720" cy="32428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6600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4" name="TextBox 33"/>
            <p:cNvSpPr txBox="1"/>
            <p:nvPr/>
          </p:nvSpPr>
          <p:spPr>
            <a:xfrm>
              <a:off x="4921702" y="2166767"/>
              <a:ext cx="2594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>
                  <a:solidFill>
                    <a:srgbClr val="00B050"/>
                  </a:solidFill>
                  <a:latin typeface="Bradley Hand ITC" panose="03070402050302030203" pitchFamily="66" charset="0"/>
                </a:rPr>
                <a:t>t</a:t>
              </a: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4579133" y="3469388"/>
            <a:ext cx="3426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C00000"/>
                </a:solidFill>
              </a:rPr>
              <a:t>65</a:t>
            </a:r>
            <a:r>
              <a:rPr lang="en-US" sz="800" dirty="0">
                <a:solidFill>
                  <a:srgbClr val="C00000"/>
                </a:solidFill>
                <a:sym typeface="Symbol"/>
              </a:rPr>
              <a:t></a:t>
            </a:r>
            <a:endParaRPr lang="en-US" sz="800" dirty="0">
              <a:solidFill>
                <a:srgbClr val="C00000"/>
              </a:solidFill>
            </a:endParaRPr>
          </a:p>
        </p:txBody>
      </p:sp>
      <p:sp>
        <p:nvSpPr>
          <p:cNvPr id="49" name="Rectangle 2"/>
          <p:cNvSpPr txBox="1">
            <a:spLocks noChangeArrowheads="1"/>
          </p:cNvSpPr>
          <p:nvPr/>
        </p:nvSpPr>
        <p:spPr bwMode="auto">
          <a:xfrm>
            <a:off x="1806854" y="554626"/>
            <a:ext cx="2882191" cy="52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i="1" dirty="0">
                <a:latin typeface="Calibri" panose="020F0502020204030204" pitchFamily="34" charset="0"/>
              </a:rPr>
              <a:t>Corresponding</a:t>
            </a:r>
          </a:p>
        </p:txBody>
      </p:sp>
      <p:sp>
        <p:nvSpPr>
          <p:cNvPr id="50" name="Rectangle 2"/>
          <p:cNvSpPr txBox="1">
            <a:spLocks noChangeArrowheads="1"/>
          </p:cNvSpPr>
          <p:nvPr/>
        </p:nvSpPr>
        <p:spPr bwMode="auto">
          <a:xfrm>
            <a:off x="4647086" y="563270"/>
            <a:ext cx="1434094" cy="52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i="1" dirty="0">
                <a:latin typeface="Calibri" panose="020F0502020204030204" pitchFamily="34" charset="0"/>
              </a:rPr>
              <a:t>Angles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590893" y="1085257"/>
            <a:ext cx="4517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</a:rPr>
              <a:t>If the transversal passes through parallel lines the </a:t>
            </a:r>
            <a:r>
              <a:rPr lang="en-US" sz="1200" u="sng" dirty="0">
                <a:solidFill>
                  <a:srgbClr val="C00000"/>
                </a:solidFill>
              </a:rPr>
              <a:t>CORRESPONDING ANGLES </a:t>
            </a:r>
            <a:r>
              <a:rPr lang="en-US" sz="1200" dirty="0">
                <a:solidFill>
                  <a:srgbClr val="C00000"/>
                </a:solidFill>
              </a:rPr>
              <a:t>are </a:t>
            </a:r>
            <a:r>
              <a:rPr lang="en-US" sz="1200" u="sng" dirty="0">
                <a:solidFill>
                  <a:srgbClr val="C00000"/>
                </a:solidFill>
              </a:rPr>
              <a:t>CONGRUENT</a:t>
            </a:r>
            <a:r>
              <a:rPr lang="en-US" sz="1200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54" name="Pie 53"/>
          <p:cNvSpPr/>
          <p:nvPr/>
        </p:nvSpPr>
        <p:spPr bwMode="auto">
          <a:xfrm>
            <a:off x="4122380" y="3522861"/>
            <a:ext cx="559350" cy="576609"/>
          </a:xfrm>
          <a:prstGeom prst="pie">
            <a:avLst>
              <a:gd name="adj1" fmla="val 21261544"/>
              <a:gd name="adj2" fmla="val 6812844"/>
            </a:avLst>
          </a:prstGeom>
          <a:solidFill>
            <a:srgbClr val="0033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535521" y="3971527"/>
            <a:ext cx="4299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0033CC"/>
                </a:solidFill>
              </a:rPr>
              <a:t>115</a:t>
            </a:r>
            <a:r>
              <a:rPr lang="en-US" sz="800" dirty="0">
                <a:solidFill>
                  <a:srgbClr val="0033CC"/>
                </a:solidFill>
                <a:sym typeface="Symbol"/>
              </a:rPr>
              <a:t></a:t>
            </a:r>
            <a:endParaRPr lang="en-US" sz="800" dirty="0">
              <a:solidFill>
                <a:srgbClr val="0033CC"/>
              </a:solidFill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957524" y="3335624"/>
            <a:ext cx="936454" cy="936454"/>
          </a:xfrm>
          <a:prstGeom prst="ellipse">
            <a:avLst/>
          </a:prstGeom>
          <a:noFill/>
          <a:ln w="38100">
            <a:solidFill>
              <a:schemeClr val="tx1"/>
            </a:solidFill>
            <a:headEnd type="none" w="med" len="med"/>
            <a:tailEnd type="none" w="med" len="med"/>
          </a:ln>
          <a:effectLst/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8" name="Pie 57"/>
          <p:cNvSpPr/>
          <p:nvPr/>
        </p:nvSpPr>
        <p:spPr bwMode="auto">
          <a:xfrm>
            <a:off x="4502782" y="2470166"/>
            <a:ext cx="559350" cy="576609"/>
          </a:xfrm>
          <a:prstGeom prst="pie">
            <a:avLst>
              <a:gd name="adj1" fmla="val 21261544"/>
              <a:gd name="adj2" fmla="val 6632999"/>
            </a:avLst>
          </a:prstGeom>
          <a:solidFill>
            <a:srgbClr val="0033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001150" y="2443544"/>
            <a:ext cx="3426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C00000"/>
                </a:solidFill>
              </a:rPr>
              <a:t>65</a:t>
            </a:r>
            <a:r>
              <a:rPr lang="en-US" sz="800" dirty="0">
                <a:solidFill>
                  <a:srgbClr val="C00000"/>
                </a:solidFill>
                <a:sym typeface="Symbol"/>
              </a:rPr>
              <a:t></a:t>
            </a:r>
            <a:endParaRPr lang="en-US" sz="800" dirty="0">
              <a:solidFill>
                <a:srgbClr val="C0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893978" y="2918832"/>
            <a:ext cx="4299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0033CC"/>
                </a:solidFill>
              </a:rPr>
              <a:t>115</a:t>
            </a:r>
            <a:r>
              <a:rPr lang="en-US" sz="800" dirty="0">
                <a:solidFill>
                  <a:srgbClr val="0033CC"/>
                </a:solidFill>
                <a:sym typeface="Symbol"/>
              </a:rPr>
              <a:t></a:t>
            </a:r>
            <a:endParaRPr lang="en-US" sz="800" dirty="0">
              <a:solidFill>
                <a:srgbClr val="0033CC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197323" y="1719243"/>
            <a:ext cx="2283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7030A0"/>
                </a:solidFill>
              </a:rPr>
              <a:t>There are 4 pairs of CORRESPONDING ANGLES.</a:t>
            </a:r>
          </a:p>
        </p:txBody>
      </p:sp>
      <p:sp>
        <p:nvSpPr>
          <p:cNvPr id="65" name="Pie 64"/>
          <p:cNvSpPr/>
          <p:nvPr/>
        </p:nvSpPr>
        <p:spPr bwMode="auto">
          <a:xfrm>
            <a:off x="4492073" y="2475228"/>
            <a:ext cx="559350" cy="576609"/>
          </a:xfrm>
          <a:prstGeom prst="pie">
            <a:avLst>
              <a:gd name="adj1" fmla="val 6755422"/>
              <a:gd name="adj2" fmla="val 10382954"/>
            </a:avLst>
          </a:prstGeom>
          <a:solidFill>
            <a:srgbClr val="82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268108" y="2851425"/>
            <a:ext cx="3426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820000"/>
                </a:solidFill>
              </a:rPr>
              <a:t>65</a:t>
            </a:r>
            <a:r>
              <a:rPr lang="en-US" sz="800" dirty="0">
                <a:solidFill>
                  <a:srgbClr val="820000"/>
                </a:solidFill>
                <a:sym typeface="Symbol"/>
              </a:rPr>
              <a:t></a:t>
            </a:r>
            <a:endParaRPr lang="en-US" sz="800" dirty="0">
              <a:solidFill>
                <a:srgbClr val="820000"/>
              </a:solidFill>
            </a:endParaRPr>
          </a:p>
        </p:txBody>
      </p:sp>
      <p:sp>
        <p:nvSpPr>
          <p:cNvPr id="67" name="Pie 66"/>
          <p:cNvSpPr/>
          <p:nvPr/>
        </p:nvSpPr>
        <p:spPr bwMode="auto">
          <a:xfrm>
            <a:off x="4109975" y="3507829"/>
            <a:ext cx="559350" cy="576609"/>
          </a:xfrm>
          <a:prstGeom prst="pie">
            <a:avLst>
              <a:gd name="adj1" fmla="val 6755422"/>
              <a:gd name="adj2" fmla="val 10382954"/>
            </a:avLst>
          </a:prstGeom>
          <a:solidFill>
            <a:srgbClr val="82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886010" y="3884026"/>
            <a:ext cx="3426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820000"/>
                </a:solidFill>
              </a:rPr>
              <a:t>65</a:t>
            </a:r>
            <a:r>
              <a:rPr lang="en-US" sz="800" dirty="0">
                <a:solidFill>
                  <a:srgbClr val="820000"/>
                </a:solidFill>
                <a:sym typeface="Symbol"/>
              </a:rPr>
              <a:t></a:t>
            </a:r>
            <a:endParaRPr lang="en-US" sz="800" dirty="0">
              <a:solidFill>
                <a:srgbClr val="820000"/>
              </a:solidFill>
            </a:endParaRPr>
          </a:p>
        </p:txBody>
      </p:sp>
      <p:sp>
        <p:nvSpPr>
          <p:cNvPr id="78" name="Pie 77"/>
          <p:cNvSpPr/>
          <p:nvPr/>
        </p:nvSpPr>
        <p:spPr bwMode="auto">
          <a:xfrm>
            <a:off x="4112805" y="3495307"/>
            <a:ext cx="559350" cy="576609"/>
          </a:xfrm>
          <a:prstGeom prst="pie">
            <a:avLst>
              <a:gd name="adj1" fmla="val 10300079"/>
              <a:gd name="adj2" fmla="val 17373018"/>
            </a:avLst>
          </a:prstGeom>
          <a:solidFill>
            <a:srgbClr val="001C7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931305" y="3376296"/>
            <a:ext cx="4299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001C74"/>
                </a:solidFill>
              </a:rPr>
              <a:t>115</a:t>
            </a:r>
            <a:r>
              <a:rPr lang="en-US" sz="800" dirty="0">
                <a:solidFill>
                  <a:srgbClr val="001C74"/>
                </a:solidFill>
                <a:sym typeface="Symbol"/>
              </a:rPr>
              <a:t></a:t>
            </a:r>
            <a:endParaRPr lang="en-US" sz="800" dirty="0">
              <a:solidFill>
                <a:srgbClr val="001C74"/>
              </a:solidFill>
            </a:endParaRPr>
          </a:p>
        </p:txBody>
      </p:sp>
      <p:sp>
        <p:nvSpPr>
          <p:cNvPr id="80" name="Pie 79"/>
          <p:cNvSpPr/>
          <p:nvPr/>
        </p:nvSpPr>
        <p:spPr bwMode="auto">
          <a:xfrm>
            <a:off x="4499388" y="2464230"/>
            <a:ext cx="559350" cy="576609"/>
          </a:xfrm>
          <a:prstGeom prst="pie">
            <a:avLst>
              <a:gd name="adj1" fmla="val 10567222"/>
              <a:gd name="adj2" fmla="val 17373018"/>
            </a:avLst>
          </a:prstGeom>
          <a:solidFill>
            <a:srgbClr val="001C7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310573" y="2337904"/>
            <a:ext cx="4299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001C74"/>
                </a:solidFill>
              </a:rPr>
              <a:t>115</a:t>
            </a:r>
            <a:r>
              <a:rPr lang="en-US" sz="800" dirty="0">
                <a:solidFill>
                  <a:srgbClr val="001C74"/>
                </a:solidFill>
                <a:sym typeface="Symbol"/>
              </a:rPr>
              <a:t></a:t>
            </a:r>
            <a:endParaRPr lang="en-US" sz="800" dirty="0">
              <a:solidFill>
                <a:srgbClr val="001C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303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accel="33000" decel="45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2" presetClass="entr" presetSubtype="8" accel="22000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3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breeze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5" presetID="2" presetClass="entr" presetSubtype="1" accel="22000" fill="hold" nodeType="after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breeze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5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7" presetID="6" presetClass="emph" presetSubtype="0" autoRev="1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28" dur="500" fill="hold"/>
                                            <p:tgtEl>
                                              <p:spTgt spid="23"/>
                                            </p:tgtEl>
                                          </p:cBhvr>
                                          <p:by x="125000" y="12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0" presetID="10" presetClass="exit" presetSubtype="0" fill="hold" grpId="2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31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4" presetID="10" presetClass="entr" presetSubtype="0" fill="hold" grpId="3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6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26" presetClass="emph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0"/>
                                      </p:iterate>
                                      <p:childTnLst>
                                        <p:animEffect transition="out" filter="fade">
                                          <p:cBhvr>
                                            <p:cTn id="38" dur="500" tmFilter="0, 0; .2, .5; .8, .5; 1, 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39" dur="250" autoRev="1" fill="hold"/>
                                            <p:tgtEl>
                                              <p:spTgt spid="49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41" presetID="18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"/>
                                      </p:iterate>
                                      <p:childTnLst>
                                        <p:set>
                                          <p:cBhvr override="childStyle">
                                            <p:cTn id="42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style.textDecorationUnderline</p:attrName>
                                            </p:attrNameLst>
                                          </p:cBhvr>
                                          <p:to>
                                            <p:strVal val="tru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3240"/>
                                </p:stCondLst>
                                <p:childTnLst>
                                  <p:par>
                                    <p:cTn id="44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46" dur="20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5240"/>
                                </p:stCondLst>
                                <p:childTnLst>
                                  <p:par>
                                    <p:cTn id="48" presetID="1" presetClass="exit" presetSubtype="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5240"/>
                                </p:stCondLst>
                                <p:childTnLst>
                                  <p:par>
                                    <p:cTn id="51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3" fill="hold">
                                <p:stCondLst>
                                  <p:cond delay="5240"/>
                                </p:stCondLst>
                                <p:childTnLst>
                                  <p:par>
                                    <p:cTn id="54" presetID="0" presetClass="path" presetSubtype="0" accel="50000" decel="5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00087 -0.00347 C 0.00799 -0.0074 0.01563 -0.01157 0.02309 -0.01342 C 0.02656 -0.01596 0.03056 -0.01805 0.0342 -0.01967 C 0.03854 -0.02337 0.04323 -0.02476 0.04774 -0.028 C 0.05226 -0.03124 0.05451 -0.03818 0.05955 -0.04026 C 0.06163 -0.04373 0.06406 -0.04651 0.06719 -0.04813 C 0.07014 -0.05414 0.075 -0.05692 0.0783 -0.0627 C 0.0842 -0.07358 0.0783 -0.06502 0.08333 -0.07196 C 0.08438 -0.07543 0.08576 -0.08283 0.08576 -0.0826 C 0.08542 -0.08977 0.08576 -0.10967 0.08194 -0.11754 C 0.07708 -0.12679 0.07083 -0.13998 0.06319 -0.14553 C 0.0559 -0.15109 0.04983 -0.14901 0.04167 -0.15086 C 0.04132 -0.15109 0.04132 -0.15224 0.04097 -0.15248 " pathEditMode="relative" rAng="0" ptsTypes="ffffffffffffA">
                                          <p:cBhvr>
                                            <p:cTn id="55" dur="30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236" y="-745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8240"/>
                                </p:stCondLst>
                                <p:childTnLst>
                                  <p:par>
                                    <p:cTn id="57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1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2" fill="hold">
                                <p:stCondLst>
                                  <p:cond delay="8740"/>
                                </p:stCondLst>
                                <p:childTnLst>
                                  <p:par>
                                    <p:cTn id="63" presetID="6" presetClass="emph" presetSubtype="0" autoRev="1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64" dur="500" fill="hold"/>
                                            <p:tgtEl>
                                              <p:spTgt spid="46"/>
                                            </p:tgtEl>
                                          </p:cBhvr>
                                          <p:by x="125000" y="12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5" fill="hold">
                                <p:stCondLst>
                                  <p:cond delay="9740"/>
                                </p:stCondLst>
                                <p:childTnLst>
                                  <p:par>
                                    <p:cTn id="66" presetID="10" presetClass="exit" presetSubtype="0" fill="hold" grpId="2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67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9" fill="hold">
                                <p:stCondLst>
                                  <p:cond delay="10240"/>
                                </p:stCondLst>
                                <p:childTnLst>
                                  <p:par>
                                    <p:cTn id="70" presetID="10" presetClass="entr" presetSubtype="0" fill="hold" grpId="3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2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3" fill="hold">
                                <p:stCondLst>
                                  <p:cond delay="10740"/>
                                </p:stCondLst>
                                <p:childTnLst>
                                  <p:par>
                                    <p:cTn id="74" presetID="10" presetClass="exit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75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7" fill="hold">
                                <p:stCondLst>
                                  <p:cond delay="11240"/>
                                </p:stCondLst>
                                <p:childTnLst>
                                  <p:par>
                                    <p:cTn id="78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0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3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6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7" fill="hold">
                          <p:stCondLst>
                            <p:cond delay="indefinite"/>
                          </p:stCondLst>
                          <p:childTnLst>
                            <p:par>
                              <p:cTn id="8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9" presetID="10" presetClass="exit" presetSubtype="0" fill="hold" grpId="4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90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2" presetID="10" presetClass="exit" presetSubtype="0" fill="hold" grpId="4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93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5" presetID="10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96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8" presetID="10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99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2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4" dur="10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5" dur="10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6" dur="10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7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9" dur="10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0" dur="10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1" dur="1000"/>
                                            <p:tgtEl>
                                              <p:spTgt spid="6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2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4" dur="10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5" dur="10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6" dur="1000"/>
                                            <p:tgtEl>
                                              <p:spTgt spid="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7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9" dur="10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0" dur="10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1" dur="10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2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4" dur="10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26" presetID="10" presetClass="exit" presetSubtype="0" fill="hold" grpId="1" nodeType="afterEffect">
                                      <p:stCondLst>
                                        <p:cond delay="10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27" dur="10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28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29" presetID="10" presetClass="exit" presetSubtype="0" fill="hold" grpId="1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30" dur="1000"/>
                                            <p:tgtEl>
                                              <p:spTgt spid="60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31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2" presetID="10" presetClass="exit" presetSubtype="0" fill="hold" grpId="1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33" dur="1000"/>
                                            <p:tgtEl>
                                              <p:spTgt spid="59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5" presetID="10" presetClass="exit" presetSubtype="0" fill="hold" grpId="1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36" dur="10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37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8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13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1" dur="10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2" dur="10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3" dur="10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4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6" dur="10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7" dur="10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8" dur="10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9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1" dur="10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2" dur="10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3" dur="100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4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6" dur="10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7" dur="10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8" dur="10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9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160" presetID="10" presetClass="exit" presetSubtype="0" fill="hold" grpId="1" nodeType="afterEffect">
                                      <p:stCondLst>
                                        <p:cond delay="10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61" dur="10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62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63" presetID="10" presetClass="exit" presetSubtype="0" fill="hold" grpId="1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64" dur="10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65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66" presetID="10" presetClass="exit" presetSubtype="0" fill="hold" grpId="1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67" dur="100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68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69" presetID="10" presetClass="exit" presetSubtype="0" fill="hold" grpId="1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70" dur="10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71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2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173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5" dur="10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6" dur="10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7" dur="1000"/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0" dur="10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1" dur="10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82" dur="10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3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5" dur="10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6" dur="10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87" dur="1000"/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0" dur="10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1" dur="10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92" dur="100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3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194" presetID="53" presetClass="entr" presetSubtype="16" fill="hold" grpId="5" nodeType="after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6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7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98" dur="10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9" presetID="53" presetClass="entr" presetSubtype="16" fill="hold" grpId="5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1" dur="10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2" dur="10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03" dur="10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4" presetID="53" presetClass="entr" presetSubtype="16" fill="hold" grpId="2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6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7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08" dur="10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9" presetID="53" presetClass="entr" presetSubtype="16" fill="hold" grpId="2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1" dur="1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2" dur="1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13" dur="10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4" presetID="53" presetClass="entr" presetSubtype="16" fill="hold" grpId="2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6" dur="10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7" dur="10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18" dur="10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9" presetID="53" presetClass="entr" presetSubtype="16" fill="hold" grpId="2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1" dur="10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2" dur="10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3" dur="1000"/>
                                            <p:tgtEl>
                                              <p:spTgt spid="6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4" presetID="53" presetClass="entr" presetSubtype="16" fill="hold" grpId="2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6" dur="10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7" dur="10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8" dur="1000"/>
                                            <p:tgtEl>
                                              <p:spTgt spid="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9" presetID="53" presetClass="entr" presetSubtype="16" fill="hold" grpId="2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1" dur="10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2" dur="10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3" dur="10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4" presetID="53" presetClass="entr" presetSubtype="16" fill="hold" grpId="2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6" dur="10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7" dur="10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8" dur="10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9" presetID="53" presetClass="entr" presetSubtype="16" fill="hold" grpId="2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1" dur="10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2" dur="10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43" dur="10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4" presetID="53" presetClass="entr" presetSubtype="16" fill="hold" grpId="2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6" dur="10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7" dur="10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48" dur="100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9" presetID="53" presetClass="entr" presetSubtype="16" fill="hold" grpId="2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51" dur="10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2" dur="10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53" dur="10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6" grpId="0" animBg="1"/>
          <p:bldP spid="46" grpId="1" animBg="1"/>
          <p:bldP spid="46" grpId="2" animBg="1"/>
          <p:bldP spid="46" grpId="3" animBg="1"/>
          <p:bldP spid="46" grpId="4" animBg="1"/>
          <p:bldP spid="46" grpId="5" animBg="1"/>
          <p:bldP spid="23" grpId="0" animBg="1"/>
          <p:bldP spid="23" grpId="1" animBg="1"/>
          <p:bldP spid="23" grpId="2" animBg="1"/>
          <p:bldP spid="23" grpId="3" animBg="1"/>
          <p:bldP spid="23" grpId="4" animBg="1"/>
          <p:bldP spid="23" grpId="5" animBg="1"/>
          <p:bldP spid="48" grpId="0"/>
          <p:bldP spid="48" grpId="1"/>
          <p:bldP spid="48" grpId="2"/>
          <p:bldP spid="49" grpId="0"/>
          <p:bldP spid="49" grpId="1"/>
          <p:bldP spid="51" grpId="0"/>
          <p:bldP spid="54" grpId="0" animBg="1"/>
          <p:bldP spid="54" grpId="1" animBg="1"/>
          <p:bldP spid="54" grpId="2" animBg="1"/>
          <p:bldP spid="59" grpId="0"/>
          <p:bldP spid="59" grpId="1"/>
          <p:bldP spid="59" grpId="2"/>
          <p:bldP spid="12" grpId="0" animBg="1"/>
          <p:bldP spid="12" grpId="1" animBg="1"/>
          <p:bldP spid="58" grpId="0" animBg="1"/>
          <p:bldP spid="58" grpId="1" animBg="1"/>
          <p:bldP spid="58" grpId="2" animBg="1"/>
          <p:bldP spid="52" grpId="0"/>
          <p:bldP spid="52" grpId="1"/>
          <p:bldP spid="52" grpId="2"/>
          <p:bldP spid="60" grpId="0"/>
          <p:bldP spid="60" grpId="1"/>
          <p:bldP spid="60" grpId="2"/>
          <p:bldP spid="61" grpId="0"/>
          <p:bldP spid="65" grpId="0" animBg="1"/>
          <p:bldP spid="65" grpId="1" animBg="1"/>
          <p:bldP spid="65" grpId="2" animBg="1"/>
          <p:bldP spid="66" grpId="0"/>
          <p:bldP spid="66" grpId="1"/>
          <p:bldP spid="66" grpId="2"/>
          <p:bldP spid="67" grpId="0" animBg="1"/>
          <p:bldP spid="67" grpId="1" animBg="1"/>
          <p:bldP spid="67" grpId="2" animBg="1"/>
          <p:bldP spid="68" grpId="0"/>
          <p:bldP spid="68" grpId="1"/>
          <p:bldP spid="68" grpId="2"/>
          <p:bldP spid="78" grpId="0" animBg="1"/>
          <p:bldP spid="79" grpId="0"/>
          <p:bldP spid="80" grpId="0" animBg="1"/>
          <p:bldP spid="81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accel="33000" decel="45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7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2" presetClass="entr" presetSubtype="8" accel="22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8" name="breeze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5" presetID="2" presetClass="entr" presetSubtype="1" accel="22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8" name="breeze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5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6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7" presetID="6" presetClass="emph" presetSubtype="0" autoRev="1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28" dur="500" fill="hold"/>
                                            <p:tgtEl>
                                              <p:spTgt spid="23"/>
                                            </p:tgtEl>
                                          </p:cBhvr>
                                          <p:by x="125000" y="12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9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0" presetID="10" presetClass="exit" presetSubtype="0" fill="hold" grpId="2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31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4" presetID="10" presetClass="entr" presetSubtype="0" fill="hold" grpId="3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6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7" presetID="26" presetClass="emph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0"/>
                                      </p:iterate>
                                      <p:childTnLst>
                                        <p:animEffect transition="out" filter="fade">
                                          <p:cBhvr>
                                            <p:cTn id="38" dur="500" tmFilter="0, 0; .2, .5; .8, .5; 1, 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39" dur="250" autoRev="1" fill="hold"/>
                                            <p:tgtEl>
                                              <p:spTgt spid="49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0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41" presetID="18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"/>
                                      </p:iterate>
                                      <p:childTnLst>
                                        <p:set>
                                          <p:cBhvr override="childStyle">
                                            <p:cTn id="42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style.textDecorationUnderline</p:attrName>
                                            </p:attrNameLst>
                                          </p:cBhvr>
                                          <p:to>
                                            <p:strVal val="tru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3" fill="hold">
                                <p:stCondLst>
                                  <p:cond delay="3240"/>
                                </p:stCondLst>
                                <p:childTnLst>
                                  <p:par>
                                    <p:cTn id="44" presetID="21" presetClass="entr" presetSubtype="1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46" dur="20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47" fill="hold">
                                <p:stCondLst>
                                  <p:cond delay="5240"/>
                                </p:stCondLst>
                                <p:childTnLst>
                                  <p:par>
                                    <p:cTn id="48" presetID="1" presetClass="exit" presetSubtype="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0" fill="hold">
                                <p:stCondLst>
                                  <p:cond delay="5240"/>
                                </p:stCondLst>
                                <p:childTnLst>
                                  <p:par>
                                    <p:cTn id="51" presetID="1" presetClass="entr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3" fill="hold">
                                <p:stCondLst>
                                  <p:cond delay="5240"/>
                                </p:stCondLst>
                                <p:childTnLst>
                                  <p:par>
                                    <p:cTn id="54" presetID="0" presetClass="path" presetSubtype="0" accel="50000" decel="5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00087 -0.00347 C 0.00799 -0.0074 0.01563 -0.01157 0.02309 -0.01342 C 0.02656 -0.01596 0.03056 -0.01805 0.0342 -0.01967 C 0.03854 -0.02337 0.04323 -0.02476 0.04774 -0.028 C 0.05226 -0.03124 0.05451 -0.03818 0.05955 -0.04026 C 0.06163 -0.04373 0.06406 -0.04651 0.06719 -0.04813 C 0.07014 -0.05414 0.075 -0.05692 0.0783 -0.0627 C 0.0842 -0.07358 0.0783 -0.06502 0.08333 -0.07196 C 0.08438 -0.07543 0.08576 -0.08283 0.08576 -0.0826 C 0.08542 -0.08977 0.08576 -0.10967 0.08194 -0.11754 C 0.07708 -0.12679 0.07083 -0.13998 0.06319 -0.14553 C 0.0559 -0.15109 0.04983 -0.14901 0.04167 -0.15086 C 0.04132 -0.15109 0.04132 -0.15224 0.04097 -0.15248 " pathEditMode="relative" rAng="0" ptsTypes="ffffffffffffA">
                                          <p:cBhvr>
                                            <p:cTn id="55" dur="30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236" y="-745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6" fill="hold">
                                <p:stCondLst>
                                  <p:cond delay="8240"/>
                                </p:stCondLst>
                                <p:childTnLst>
                                  <p:par>
                                    <p:cTn id="57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1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2" fill="hold">
                                <p:stCondLst>
                                  <p:cond delay="8740"/>
                                </p:stCondLst>
                                <p:childTnLst>
                                  <p:par>
                                    <p:cTn id="63" presetID="6" presetClass="emph" presetSubtype="0" autoRev="1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64" dur="500" fill="hold"/>
                                            <p:tgtEl>
                                              <p:spTgt spid="46"/>
                                            </p:tgtEl>
                                          </p:cBhvr>
                                          <p:by x="125000" y="12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5" fill="hold">
                                <p:stCondLst>
                                  <p:cond delay="9740"/>
                                </p:stCondLst>
                                <p:childTnLst>
                                  <p:par>
                                    <p:cTn id="66" presetID="10" presetClass="exit" presetSubtype="0" fill="hold" grpId="2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67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9" fill="hold">
                                <p:stCondLst>
                                  <p:cond delay="10240"/>
                                </p:stCondLst>
                                <p:childTnLst>
                                  <p:par>
                                    <p:cTn id="70" presetID="10" presetClass="entr" presetSubtype="0" fill="hold" grpId="3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2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3" fill="hold">
                                <p:stCondLst>
                                  <p:cond delay="10740"/>
                                </p:stCondLst>
                                <p:childTnLst>
                                  <p:par>
                                    <p:cTn id="74" presetID="10" presetClass="exit" presetSubtype="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75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7" fill="hold">
                                <p:stCondLst>
                                  <p:cond delay="11240"/>
                                </p:stCondLst>
                                <p:childTnLst>
                                  <p:par>
                                    <p:cTn id="78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0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3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6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7" fill="hold">
                          <p:stCondLst>
                            <p:cond delay="indefinite"/>
                          </p:stCondLst>
                          <p:childTnLst>
                            <p:par>
                              <p:cTn id="8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9" presetID="10" presetClass="exit" presetSubtype="0" fill="hold" grpId="4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90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91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2" presetID="10" presetClass="exit" presetSubtype="0" fill="hold" grpId="4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93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5" presetID="10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96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97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98" presetID="10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99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102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4" dur="10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5" dur="10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06" dur="10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7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09" dur="10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0" dur="10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1" dur="1000"/>
                                            <p:tgtEl>
                                              <p:spTgt spid="6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2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4" dur="10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15" dur="10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16" dur="1000"/>
                                            <p:tgtEl>
                                              <p:spTgt spid="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7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19" dur="10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20" dur="10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21" dur="10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2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4" dur="10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5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26" presetID="10" presetClass="exit" presetSubtype="0" fill="hold" grpId="1" nodeType="afterEffect">
                                      <p:stCondLst>
                                        <p:cond delay="10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27" dur="10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28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29" presetID="10" presetClass="exit" presetSubtype="0" fill="hold" grpId="1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30" dur="1000"/>
                                            <p:tgtEl>
                                              <p:spTgt spid="60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31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2" presetID="10" presetClass="exit" presetSubtype="0" fill="hold" grpId="1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33" dur="1000"/>
                                            <p:tgtEl>
                                              <p:spTgt spid="59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5" presetID="10" presetClass="exit" presetSubtype="0" fill="hold" grpId="1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36" dur="10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37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8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13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1" dur="10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2" dur="10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3" dur="10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4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6" dur="10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7" dur="10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8" dur="10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9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1" dur="10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2" dur="10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3" dur="100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4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6" dur="10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7" dur="10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8" dur="10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9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160" presetID="10" presetClass="exit" presetSubtype="0" fill="hold" grpId="1" nodeType="afterEffect">
                                      <p:stCondLst>
                                        <p:cond delay="10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61" dur="10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62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63" presetID="10" presetClass="exit" presetSubtype="0" fill="hold" grpId="1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64" dur="10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65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66" presetID="10" presetClass="exit" presetSubtype="0" fill="hold" grpId="1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67" dur="100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68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69" presetID="10" presetClass="exit" presetSubtype="0" fill="hold" grpId="1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70" dur="10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71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72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173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75" dur="10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6" dur="1000" fill="hold"/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77" dur="1000"/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0" dur="10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1" dur="1000" fill="hold"/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82" dur="10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3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85" dur="10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6" dur="1000" fill="hold"/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87" dur="1000"/>
                                            <p:tgtEl>
                                              <p:spTgt spid="7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8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0" dur="10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1" dur="10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92" dur="100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93" fill="hold">
                                <p:stCondLst>
                                  <p:cond delay="7500"/>
                                </p:stCondLst>
                                <p:childTnLst>
                                  <p:par>
                                    <p:cTn id="194" presetID="53" presetClass="entr" presetSubtype="16" fill="hold" grpId="5" nodeType="after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96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7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98" dur="10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99" presetID="53" presetClass="entr" presetSubtype="16" fill="hold" grpId="5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1" dur="10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2" dur="1000" fill="hold"/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03" dur="10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4" presetID="53" presetClass="entr" presetSubtype="16" fill="hold" grpId="2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06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7" dur="10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08" dur="10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9" presetID="53" presetClass="entr" presetSubtype="16" fill="hold" grpId="2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1" dur="1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2" dur="10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13" dur="10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4" presetID="53" presetClass="entr" presetSubtype="16" fill="hold" grpId="2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16" dur="10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17" dur="10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18" dur="10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19" presetID="53" presetClass="entr" presetSubtype="16" fill="hold" grpId="2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1" dur="10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2" dur="10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3" dur="1000"/>
                                            <p:tgtEl>
                                              <p:spTgt spid="6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4" presetID="53" presetClass="entr" presetSubtype="16" fill="hold" grpId="2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26" dur="10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27" dur="10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28" dur="1000"/>
                                            <p:tgtEl>
                                              <p:spTgt spid="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9" presetID="53" presetClass="entr" presetSubtype="16" fill="hold" grpId="2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1" dur="10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2" dur="10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3" dur="10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4" presetID="53" presetClass="entr" presetSubtype="16" fill="hold" grpId="2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6" dur="10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7" dur="100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38" dur="100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9" presetID="53" presetClass="entr" presetSubtype="16" fill="hold" grpId="2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1" dur="10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2" dur="1000" fill="hold"/>
                                            <p:tgtEl>
                                              <p:spTgt spid="6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43" dur="1000"/>
                                            <p:tgtEl>
                                              <p:spTgt spid="6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4" presetID="53" presetClass="entr" presetSubtype="16" fill="hold" grpId="2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46" dur="10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7" dur="1000" fill="hold"/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48" dur="1000"/>
                                            <p:tgtEl>
                                              <p:spTgt spid="6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49" presetID="53" presetClass="entr" presetSubtype="16" fill="hold" grpId="2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2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51" dur="10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52" dur="1000" fill="hold"/>
                                            <p:tgtEl>
                                              <p:spTgt spid="6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53" dur="1000"/>
                                            <p:tgtEl>
                                              <p:spTgt spid="6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6" grpId="0" animBg="1"/>
          <p:bldP spid="46" grpId="1" animBg="1"/>
          <p:bldP spid="46" grpId="2" animBg="1"/>
          <p:bldP spid="46" grpId="3" animBg="1"/>
          <p:bldP spid="46" grpId="4" animBg="1"/>
          <p:bldP spid="46" grpId="5" animBg="1"/>
          <p:bldP spid="23" grpId="0" animBg="1"/>
          <p:bldP spid="23" grpId="1" animBg="1"/>
          <p:bldP spid="23" grpId="2" animBg="1"/>
          <p:bldP spid="23" grpId="3" animBg="1"/>
          <p:bldP spid="23" grpId="4" animBg="1"/>
          <p:bldP spid="23" grpId="5" animBg="1"/>
          <p:bldP spid="48" grpId="0"/>
          <p:bldP spid="48" grpId="1"/>
          <p:bldP spid="48" grpId="2"/>
          <p:bldP spid="49" grpId="0"/>
          <p:bldP spid="49" grpId="1"/>
          <p:bldP spid="51" grpId="0"/>
          <p:bldP spid="54" grpId="0" animBg="1"/>
          <p:bldP spid="54" grpId="1" animBg="1"/>
          <p:bldP spid="54" grpId="2" animBg="1"/>
          <p:bldP spid="59" grpId="0"/>
          <p:bldP spid="59" grpId="1"/>
          <p:bldP spid="59" grpId="2"/>
          <p:bldP spid="12" grpId="0" animBg="1"/>
          <p:bldP spid="12" grpId="1" animBg="1"/>
          <p:bldP spid="58" grpId="0" animBg="1"/>
          <p:bldP spid="58" grpId="1" animBg="1"/>
          <p:bldP spid="58" grpId="2" animBg="1"/>
          <p:bldP spid="52" grpId="0"/>
          <p:bldP spid="52" grpId="1"/>
          <p:bldP spid="52" grpId="2"/>
          <p:bldP spid="60" grpId="0"/>
          <p:bldP spid="60" grpId="1"/>
          <p:bldP spid="60" grpId="2"/>
          <p:bldP spid="61" grpId="0"/>
          <p:bldP spid="65" grpId="0" animBg="1"/>
          <p:bldP spid="65" grpId="1" animBg="1"/>
          <p:bldP spid="65" grpId="2" animBg="1"/>
          <p:bldP spid="66" grpId="0"/>
          <p:bldP spid="66" grpId="1"/>
          <p:bldP spid="66" grpId="2"/>
          <p:bldP spid="67" grpId="0" animBg="1"/>
          <p:bldP spid="67" grpId="1" animBg="1"/>
          <p:bldP spid="67" grpId="2" animBg="1"/>
          <p:bldP spid="68" grpId="0"/>
          <p:bldP spid="68" grpId="1"/>
          <p:bldP spid="68" grpId="2"/>
          <p:bldP spid="78" grpId="0" animBg="1"/>
          <p:bldP spid="79" grpId="0"/>
          <p:bldP spid="80" grpId="0" animBg="1"/>
          <p:bldP spid="81" grpId="0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936347" y="554626"/>
            <a:ext cx="2220850" cy="515891"/>
          </a:xfrm>
        </p:spPr>
        <p:txBody>
          <a:bodyPr/>
          <a:lstStyle/>
          <a:p>
            <a:r>
              <a:rPr lang="en-US" altLang="en-US" b="1" i="1" dirty="0">
                <a:latin typeface="Calibri" panose="020F0502020204030204" pitchFamily="34" charset="0"/>
              </a:rPr>
              <a:t>Consecutive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675787" y="1662226"/>
            <a:ext cx="5792425" cy="3920428"/>
            <a:chOff x="1344355" y="1334014"/>
            <a:chExt cx="5792425" cy="3920428"/>
          </a:xfrm>
        </p:grpSpPr>
        <p:grpSp>
          <p:nvGrpSpPr>
            <p:cNvPr id="6" name="Group 5"/>
            <p:cNvGrpSpPr/>
            <p:nvPr/>
          </p:nvGrpSpPr>
          <p:grpSpPr>
            <a:xfrm>
              <a:off x="1397619" y="1334014"/>
              <a:ext cx="5739161" cy="3434576"/>
              <a:chOff x="3122341" y="2527611"/>
              <a:chExt cx="5092391" cy="2735766"/>
            </a:xfrm>
          </p:grpSpPr>
          <p:sp>
            <p:nvSpPr>
              <p:cNvPr id="2" name="Parallelogram 1"/>
              <p:cNvSpPr/>
              <p:nvPr/>
            </p:nvSpPr>
            <p:spPr bwMode="auto">
              <a:xfrm>
                <a:off x="3122341" y="2527611"/>
                <a:ext cx="5092391" cy="2735766"/>
              </a:xfrm>
              <a:prstGeom prst="parallelogram">
                <a:avLst>
                  <a:gd name="adj" fmla="val 12228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>
                <a:off x="6660994" y="4894045"/>
                <a:ext cx="12340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>
                    <a:latin typeface="Bradley Hand ITC" panose="03070402050302030203" pitchFamily="66" charset="0"/>
                  </a:rPr>
                  <a:t>Plane H</a:t>
                </a:r>
              </a:p>
            </p:txBody>
          </p:sp>
        </p:grpSp>
        <p:sp>
          <p:nvSpPr>
            <p:cNvPr id="8" name="Freeform 7"/>
            <p:cNvSpPr/>
            <p:nvPr/>
          </p:nvSpPr>
          <p:spPr bwMode="auto">
            <a:xfrm>
              <a:off x="1344355" y="5208723"/>
              <a:ext cx="5341720" cy="45719"/>
            </a:xfrm>
            <a:custGeom>
              <a:avLst/>
              <a:gdLst>
                <a:gd name="connsiteX0" fmla="*/ 59473 w 5501269"/>
                <a:gd name="connsiteY0" fmla="*/ 7434 h 111512"/>
                <a:gd name="connsiteX1" fmla="*/ 0 w 5501269"/>
                <a:gd name="connsiteY1" fmla="*/ 111512 h 111512"/>
                <a:gd name="connsiteX2" fmla="*/ 5501269 w 5501269"/>
                <a:gd name="connsiteY2" fmla="*/ 111512 h 111512"/>
                <a:gd name="connsiteX3" fmla="*/ 5426927 w 5501269"/>
                <a:gd name="connsiteY3" fmla="*/ 0 h 111512"/>
                <a:gd name="connsiteX4" fmla="*/ 59473 w 5501269"/>
                <a:gd name="connsiteY4" fmla="*/ 0 h 111512"/>
                <a:gd name="connsiteX5" fmla="*/ 59473 w 5501269"/>
                <a:gd name="connsiteY5" fmla="*/ 7434 h 111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01269" h="111512">
                  <a:moveTo>
                    <a:pt x="59473" y="7434"/>
                  </a:moveTo>
                  <a:lnTo>
                    <a:pt x="0" y="111512"/>
                  </a:lnTo>
                  <a:lnTo>
                    <a:pt x="5501269" y="111512"/>
                  </a:lnTo>
                  <a:lnTo>
                    <a:pt x="5426927" y="0"/>
                  </a:lnTo>
                  <a:lnTo>
                    <a:pt x="59473" y="0"/>
                  </a:lnTo>
                  <a:lnTo>
                    <a:pt x="59473" y="7434"/>
                  </a:lnTo>
                  <a:close/>
                </a:path>
              </a:pathLst>
            </a:custGeom>
            <a:solidFill>
              <a:srgbClr val="969696"/>
            </a:solidFill>
            <a:ln w="9525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>
              <a:glow>
                <a:schemeClr val="accent1">
                  <a:alpha val="40000"/>
                </a:schemeClr>
              </a:glow>
              <a:softEdge rad="19050"/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31" name="Freeform 30"/>
          <p:cNvSpPr/>
          <p:nvPr/>
        </p:nvSpPr>
        <p:spPr bwMode="auto">
          <a:xfrm>
            <a:off x="1880006" y="2494483"/>
            <a:ext cx="5457140" cy="1528877"/>
          </a:xfrm>
          <a:custGeom>
            <a:avLst/>
            <a:gdLst>
              <a:gd name="connsiteX0" fmla="*/ 0 w 5501030"/>
              <a:gd name="connsiteY0" fmla="*/ 1528877 h 1528877"/>
              <a:gd name="connsiteX1" fmla="*/ 5383987 w 5501030"/>
              <a:gd name="connsiteY1" fmla="*/ 1046074 h 1528877"/>
              <a:gd name="connsiteX2" fmla="*/ 5501030 w 5501030"/>
              <a:gd name="connsiteY2" fmla="*/ 0 h 1528877"/>
              <a:gd name="connsiteX3" fmla="*/ 146304 w 5501030"/>
              <a:gd name="connsiteY3" fmla="*/ 512064 h 1528877"/>
              <a:gd name="connsiteX4" fmla="*/ 0 w 5501030"/>
              <a:gd name="connsiteY4" fmla="*/ 1528877 h 1528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01030" h="1528877">
                <a:moveTo>
                  <a:pt x="0" y="1528877"/>
                </a:moveTo>
                <a:lnTo>
                  <a:pt x="5383987" y="1046074"/>
                </a:lnTo>
                <a:lnTo>
                  <a:pt x="5501030" y="0"/>
                </a:lnTo>
                <a:lnTo>
                  <a:pt x="146304" y="512064"/>
                </a:lnTo>
                <a:lnTo>
                  <a:pt x="0" y="1528877"/>
                </a:lnTo>
                <a:close/>
              </a:path>
            </a:pathLst>
          </a:custGeom>
          <a:solidFill>
            <a:srgbClr val="93D1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543347" y="2588792"/>
            <a:ext cx="4083936" cy="1418313"/>
            <a:chOff x="2543347" y="2588792"/>
            <a:chExt cx="4083936" cy="1418313"/>
          </a:xfrm>
        </p:grpSpPr>
        <p:grpSp>
          <p:nvGrpSpPr>
            <p:cNvPr id="19" name="Group 18"/>
            <p:cNvGrpSpPr/>
            <p:nvPr/>
          </p:nvGrpSpPr>
          <p:grpSpPr>
            <a:xfrm>
              <a:off x="2569978" y="2588792"/>
              <a:ext cx="4057305" cy="407489"/>
              <a:chOff x="2721254" y="2585923"/>
              <a:chExt cx="4057305" cy="407489"/>
            </a:xfrm>
          </p:grpSpPr>
          <p:cxnSp>
            <p:nvCxnSpPr>
              <p:cNvPr id="5" name="Straight Arrow Connector 4"/>
              <p:cNvCxnSpPr/>
              <p:nvPr/>
            </p:nvCxnSpPr>
            <p:spPr bwMode="auto">
              <a:xfrm flipV="1">
                <a:off x="2721254" y="2585923"/>
                <a:ext cx="4057305" cy="362103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0000"/>
                </a:solidFill>
                <a:prstDash val="solid"/>
                <a:round/>
                <a:headEnd type="arrow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1" name="TextBox 10"/>
              <p:cNvSpPr txBox="1"/>
              <p:nvPr/>
            </p:nvSpPr>
            <p:spPr>
              <a:xfrm rot="21242046">
                <a:off x="2816353" y="2716413"/>
                <a:ext cx="32918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Bradley Hand ITC" panose="03070402050302030203" pitchFamily="66" charset="0"/>
                  </a:rPr>
                  <a:t>m</a:t>
                </a:r>
              </a:p>
            </p:txBody>
          </p:sp>
          <p:cxnSp>
            <p:nvCxnSpPr>
              <p:cNvPr id="14" name="Straight Arrow Connector 13"/>
              <p:cNvCxnSpPr/>
              <p:nvPr/>
            </p:nvCxnSpPr>
            <p:spPr bwMode="auto">
              <a:xfrm flipV="1">
                <a:off x="5625388" y="2626157"/>
                <a:ext cx="681439" cy="59269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4" name="Straight Arrow Connector 23"/>
              <p:cNvCxnSpPr/>
              <p:nvPr/>
            </p:nvCxnSpPr>
            <p:spPr bwMode="auto">
              <a:xfrm flipV="1">
                <a:off x="5551016" y="2633471"/>
                <a:ext cx="681439" cy="59269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6" name="Group 25"/>
            <p:cNvGrpSpPr/>
            <p:nvPr/>
          </p:nvGrpSpPr>
          <p:grpSpPr>
            <a:xfrm>
              <a:off x="2543347" y="3599616"/>
              <a:ext cx="4057305" cy="407489"/>
              <a:chOff x="2721254" y="2585923"/>
              <a:chExt cx="4057305" cy="407489"/>
            </a:xfrm>
          </p:grpSpPr>
          <p:cxnSp>
            <p:nvCxnSpPr>
              <p:cNvPr id="27" name="Straight Arrow Connector 26"/>
              <p:cNvCxnSpPr/>
              <p:nvPr/>
            </p:nvCxnSpPr>
            <p:spPr bwMode="auto">
              <a:xfrm flipV="1">
                <a:off x="2721254" y="2585923"/>
                <a:ext cx="4057305" cy="362103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0000"/>
                </a:solidFill>
                <a:prstDash val="solid"/>
                <a:round/>
                <a:headEnd type="arrow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8" name="TextBox 27"/>
              <p:cNvSpPr txBox="1"/>
              <p:nvPr/>
            </p:nvSpPr>
            <p:spPr>
              <a:xfrm rot="21242046">
                <a:off x="2816353" y="2716413"/>
                <a:ext cx="32918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Bradley Hand ITC" panose="03070402050302030203" pitchFamily="66" charset="0"/>
                  </a:rPr>
                  <a:t>n</a:t>
                </a:r>
              </a:p>
            </p:txBody>
          </p:sp>
          <p:cxnSp>
            <p:nvCxnSpPr>
              <p:cNvPr id="29" name="Straight Arrow Connector 28"/>
              <p:cNvCxnSpPr/>
              <p:nvPr/>
            </p:nvCxnSpPr>
            <p:spPr bwMode="auto">
              <a:xfrm flipV="1">
                <a:off x="5625388" y="2626157"/>
                <a:ext cx="681439" cy="59269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0" name="Straight Arrow Connector 29"/>
              <p:cNvCxnSpPr/>
              <p:nvPr/>
            </p:nvCxnSpPr>
            <p:spPr bwMode="auto">
              <a:xfrm flipV="1">
                <a:off x="5551016" y="2633471"/>
                <a:ext cx="681439" cy="59269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22" name="Group 21"/>
          <p:cNvGrpSpPr/>
          <p:nvPr/>
        </p:nvGrpSpPr>
        <p:grpSpPr>
          <a:xfrm>
            <a:off x="4386776" y="1780654"/>
            <a:ext cx="794369" cy="3197720"/>
            <a:chOff x="4386776" y="1780654"/>
            <a:chExt cx="794369" cy="3197720"/>
          </a:xfrm>
        </p:grpSpPr>
        <p:cxnSp>
          <p:nvCxnSpPr>
            <p:cNvPr id="33" name="Straight Arrow Connector 32"/>
            <p:cNvCxnSpPr/>
            <p:nvPr/>
          </p:nvCxnSpPr>
          <p:spPr bwMode="auto">
            <a:xfrm rot="17770570" flipV="1">
              <a:off x="2950058" y="3217372"/>
              <a:ext cx="3197720" cy="32428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6600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4" name="TextBox 33"/>
            <p:cNvSpPr txBox="1"/>
            <p:nvPr/>
          </p:nvSpPr>
          <p:spPr>
            <a:xfrm>
              <a:off x="4921702" y="2166767"/>
              <a:ext cx="2594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>
                  <a:solidFill>
                    <a:srgbClr val="00B050"/>
                  </a:solidFill>
                  <a:latin typeface="Bradley Hand ITC" panose="03070402050302030203" pitchFamily="66" charset="0"/>
                </a:rPr>
                <a:t>t</a:t>
              </a:r>
            </a:p>
          </p:txBody>
        </p:sp>
      </p:grpSp>
      <p:sp>
        <p:nvSpPr>
          <p:cNvPr id="23" name="Pie 22"/>
          <p:cNvSpPr/>
          <p:nvPr/>
        </p:nvSpPr>
        <p:spPr bwMode="auto">
          <a:xfrm>
            <a:off x="4129695" y="3494835"/>
            <a:ext cx="559350" cy="576609"/>
          </a:xfrm>
          <a:prstGeom prst="pie">
            <a:avLst>
              <a:gd name="adj1" fmla="val 17391279"/>
              <a:gd name="adj2" fmla="val 21386981"/>
            </a:avLst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0" name="Pie 39"/>
          <p:cNvSpPr/>
          <p:nvPr/>
        </p:nvSpPr>
        <p:spPr bwMode="auto">
          <a:xfrm>
            <a:off x="4492073" y="2481538"/>
            <a:ext cx="559350" cy="576609"/>
          </a:xfrm>
          <a:prstGeom prst="pie">
            <a:avLst>
              <a:gd name="adj1" fmla="val 6697805"/>
              <a:gd name="adj2" fmla="val 10624525"/>
            </a:avLst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12618" y="2904917"/>
            <a:ext cx="4396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0033CC"/>
                </a:solidFill>
              </a:rPr>
              <a:t>115</a:t>
            </a:r>
            <a:r>
              <a:rPr lang="en-US" sz="800" dirty="0">
                <a:solidFill>
                  <a:srgbClr val="0033CC"/>
                </a:solidFill>
                <a:sym typeface="Symbol"/>
              </a:rPr>
              <a:t></a:t>
            </a:r>
            <a:endParaRPr lang="en-US" sz="800" dirty="0">
              <a:solidFill>
                <a:srgbClr val="0033CC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581250" y="3490990"/>
            <a:ext cx="3426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C00000"/>
                </a:solidFill>
              </a:rPr>
              <a:t>65</a:t>
            </a:r>
            <a:r>
              <a:rPr lang="en-US" sz="800" dirty="0">
                <a:solidFill>
                  <a:srgbClr val="C00000"/>
                </a:solidFill>
                <a:sym typeface="Symbol"/>
              </a:rPr>
              <a:t></a:t>
            </a:r>
            <a:endParaRPr lang="en-US" sz="800" dirty="0">
              <a:solidFill>
                <a:srgbClr val="C00000"/>
              </a:solidFill>
            </a:endParaRPr>
          </a:p>
        </p:txBody>
      </p:sp>
      <p:sp>
        <p:nvSpPr>
          <p:cNvPr id="49" name="Rectangle 2"/>
          <p:cNvSpPr txBox="1">
            <a:spLocks noChangeArrowheads="1"/>
          </p:cNvSpPr>
          <p:nvPr/>
        </p:nvSpPr>
        <p:spPr bwMode="auto">
          <a:xfrm>
            <a:off x="3157195" y="554626"/>
            <a:ext cx="1531849" cy="52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i="1" dirty="0">
                <a:latin typeface="Calibri" panose="020F0502020204030204" pitchFamily="34" charset="0"/>
              </a:rPr>
              <a:t>Interior</a:t>
            </a:r>
          </a:p>
        </p:txBody>
      </p:sp>
      <p:sp>
        <p:nvSpPr>
          <p:cNvPr id="50" name="Rectangle 2"/>
          <p:cNvSpPr txBox="1">
            <a:spLocks noChangeArrowheads="1"/>
          </p:cNvSpPr>
          <p:nvPr/>
        </p:nvSpPr>
        <p:spPr bwMode="auto">
          <a:xfrm>
            <a:off x="4647086" y="563270"/>
            <a:ext cx="1434094" cy="52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i="1" dirty="0">
                <a:latin typeface="Calibri" panose="020F0502020204030204" pitchFamily="34" charset="0"/>
              </a:rPr>
              <a:t>Angles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590893" y="1085257"/>
            <a:ext cx="4517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</a:rPr>
              <a:t>If the transversal passes through parallel lines the </a:t>
            </a:r>
            <a:r>
              <a:rPr lang="en-US" sz="1200" u="sng" dirty="0">
                <a:solidFill>
                  <a:srgbClr val="C00000"/>
                </a:solidFill>
              </a:rPr>
              <a:t>CONSECUTIVE INTERIOR ANGLES </a:t>
            </a:r>
            <a:r>
              <a:rPr lang="en-US" sz="1200" dirty="0">
                <a:solidFill>
                  <a:srgbClr val="C00000"/>
                </a:solidFill>
              </a:rPr>
              <a:t>are </a:t>
            </a:r>
            <a:r>
              <a:rPr lang="en-US" sz="1200" u="sng" dirty="0">
                <a:solidFill>
                  <a:srgbClr val="C00000"/>
                </a:solidFill>
              </a:rPr>
              <a:t>SUPPLEMENTARY</a:t>
            </a:r>
            <a:r>
              <a:rPr lang="en-US" sz="1200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53" name="Rectangle 2"/>
          <p:cNvSpPr txBox="1">
            <a:spLocks noChangeArrowheads="1"/>
          </p:cNvSpPr>
          <p:nvPr/>
        </p:nvSpPr>
        <p:spPr bwMode="auto">
          <a:xfrm rot="21307919">
            <a:off x="2215208" y="3136034"/>
            <a:ext cx="1531849" cy="52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b="0" kern="0" dirty="0">
                <a:solidFill>
                  <a:srgbClr val="2A742C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Interior</a:t>
            </a:r>
          </a:p>
        </p:txBody>
      </p:sp>
      <p:sp>
        <p:nvSpPr>
          <p:cNvPr id="54" name="Pie 53"/>
          <p:cNvSpPr/>
          <p:nvPr/>
        </p:nvSpPr>
        <p:spPr bwMode="auto">
          <a:xfrm>
            <a:off x="4107749" y="3506346"/>
            <a:ext cx="559350" cy="576609"/>
          </a:xfrm>
          <a:prstGeom prst="pie">
            <a:avLst>
              <a:gd name="adj1" fmla="val 10514205"/>
              <a:gd name="adj2" fmla="val 17461809"/>
            </a:avLst>
          </a:prstGeom>
          <a:solidFill>
            <a:srgbClr val="0033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248179" y="1776467"/>
            <a:ext cx="2333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Another pair of angles that could be described as Consecutive Interior Angles.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994678" y="4172538"/>
            <a:ext cx="1984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This pair would also be supplementary.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914744" y="3422178"/>
            <a:ext cx="4299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0033CC"/>
                </a:solidFill>
              </a:rPr>
              <a:t>115</a:t>
            </a:r>
            <a:r>
              <a:rPr lang="en-US" sz="800" dirty="0">
                <a:solidFill>
                  <a:srgbClr val="0033CC"/>
                </a:solidFill>
                <a:sym typeface="Symbol"/>
              </a:rPr>
              <a:t></a:t>
            </a:r>
            <a:endParaRPr lang="en-US" sz="800" dirty="0">
              <a:solidFill>
                <a:srgbClr val="0033CC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178675" y="2846624"/>
            <a:ext cx="4299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FF0000"/>
                </a:solidFill>
              </a:rPr>
              <a:t>65</a:t>
            </a:r>
            <a:r>
              <a:rPr lang="en-US" sz="800" dirty="0">
                <a:solidFill>
                  <a:srgbClr val="FF0000"/>
                </a:solidFill>
                <a:sym typeface="Symbol"/>
              </a:rPr>
              <a:t>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55" name="Pie 54"/>
          <p:cNvSpPr/>
          <p:nvPr/>
        </p:nvSpPr>
        <p:spPr bwMode="auto">
          <a:xfrm>
            <a:off x="4506703" y="2471377"/>
            <a:ext cx="559350" cy="576609"/>
          </a:xfrm>
          <a:prstGeom prst="pie">
            <a:avLst>
              <a:gd name="adj1" fmla="val 21344213"/>
              <a:gd name="adj2" fmla="val 6642424"/>
            </a:avLst>
          </a:prstGeom>
          <a:solidFill>
            <a:srgbClr val="0033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908870" y="2898866"/>
            <a:ext cx="4396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0033CC"/>
                </a:solidFill>
              </a:rPr>
              <a:t>115</a:t>
            </a:r>
            <a:r>
              <a:rPr lang="en-US" sz="800" dirty="0">
                <a:solidFill>
                  <a:srgbClr val="0033CC"/>
                </a:solidFill>
                <a:sym typeface="Symbol"/>
              </a:rPr>
              <a:t></a:t>
            </a:r>
            <a:endParaRPr lang="en-US" sz="800" dirty="0">
              <a:solidFill>
                <a:srgbClr val="0033CC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651279" y="3108178"/>
            <a:ext cx="429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+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585498" y="3491238"/>
            <a:ext cx="4299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FF0000"/>
                </a:solidFill>
              </a:rPr>
              <a:t>65</a:t>
            </a:r>
            <a:r>
              <a:rPr lang="en-US" sz="800" dirty="0">
                <a:solidFill>
                  <a:srgbClr val="FF0000"/>
                </a:solidFill>
                <a:sym typeface="Symbol"/>
              </a:rPr>
              <a:t>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071520" y="3094794"/>
            <a:ext cx="666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 </a:t>
            </a:r>
            <a:r>
              <a:rPr lang="en-US" sz="1050" dirty="0"/>
              <a:t>180</a:t>
            </a:r>
            <a:r>
              <a:rPr lang="en-US" sz="1050" dirty="0">
                <a:sym typeface="Symbol"/>
              </a:rPr>
              <a:t>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408157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accel="33000" decel="45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2" presetClass="entr" presetSubtype="8" accel="22000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3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breeze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5" presetID="2" presetClass="entr" presetSubtype="1" accel="22000" fill="hold" nodeType="after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breeze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5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6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2" presetID="6" presetClass="emph" presetSubtype="0" autoRev="1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33" dur="500" fill="hold"/>
                                            <p:tgtEl>
                                              <p:spTgt spid="23"/>
                                            </p:tgtEl>
                                          </p:cBhvr>
                                          <p:by x="125000" y="12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34" presetID="6" presetClass="emph" presetSubtype="0" autoRev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35" dur="500" fill="hold"/>
                                            <p:tgtEl>
                                              <p:spTgt spid="55"/>
                                            </p:tgtEl>
                                          </p:cBhvr>
                                          <p:by x="125000" y="12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7" presetID="10" presetClass="exit" presetSubtype="0" fill="hold" grpId="2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38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0" presetID="10" presetClass="entr" presetSubtype="0" fill="hold" grpId="4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2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10" presetClass="exit" presetSubtype="0" fill="hold" grpId="2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44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6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animScale>
                                          <p:cBhvr>
                                            <p:cTn id="47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178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48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1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49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1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50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52" presetID="10" presetClass="entr" presetSubtype="0" fill="hold" grpId="3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4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5" presetID="10" presetClass="entr" presetSubtype="0" fill="hold" grpId="5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7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18" presetClass="emph" presetSubtype="0" fill="hold" grpId="2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"/>
                                      </p:iterate>
                                      <p:childTnLst>
                                        <p:set>
                                          <p:cBhvr override="childStyle">
                                            <p:cTn id="59" dur="500" fill="hold"/>
                                            <p:tgtEl>
                                              <p:spTgt spid="50178"/>
                                            </p:tgtEl>
                                            <p:attrNameLst>
                                              <p:attrName>style.textDecorationUnderline</p:attrName>
                                            </p:attrNameLst>
                                          </p:cBhvr>
                                          <p:to>
                                            <p:strVal val="tru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200"/>
                                </p:stCondLst>
                                <p:childTnLst>
                                  <p:par>
                                    <p:cTn id="61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63" dur="1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4" fill="hold">
                                <p:stCondLst>
                                  <p:cond delay="4200"/>
                                </p:stCondLst>
                                <p:childTnLst>
                                  <p:par>
                                    <p:cTn id="6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7" dur="10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8" presetID="26" presetClass="emph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0"/>
                                      </p:iterate>
                                      <p:childTnLst>
                                        <p:animEffect transition="out" filter="fade">
                                          <p:cBhvr>
                                            <p:cTn id="69" dur="500" tmFilter="0, 0; .2, .5; .8, .5; 1, 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70" dur="250" autoRev="1" fill="hold"/>
                                            <p:tgtEl>
                                              <p:spTgt spid="49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1" fill="hold">
                                <p:stCondLst>
                                  <p:cond delay="5200"/>
                                </p:stCondLst>
                                <p:childTnLst>
                                  <p:par>
                                    <p:cTn id="72" presetID="18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"/>
                                      </p:iterate>
                                      <p:childTnLst>
                                        <p:set>
                                          <p:cBhvr override="childStyle">
                                            <p:cTn id="73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style.textDecorationUnderline</p:attrName>
                                            </p:attrNameLst>
                                          </p:cBhvr>
                                          <p:to>
                                            <p:strVal val="tru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4" fill="hold">
                          <p:stCondLst>
                            <p:cond delay="indefinite"/>
                          </p:stCondLst>
                          <p:childTnLst>
                            <p:par>
                              <p:cTn id="7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6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0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1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3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5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6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87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9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0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1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93" presetID="26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94" dur="500" tmFilter="0, 0; .2, .5; .8, .5; 1, 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95" dur="250" autoRev="1" fill="hold"/>
                                            <p:tgtEl>
                                              <p:spTgt spid="51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97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9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01" presetID="0" presetClass="path" presetSubtype="0" accel="50000" decel="5000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1.11111E-6 1.45766E-6 L 0.03542 0.00208 L 0.04583 0.01388 L 0.05139 0.03309 " pathEditMode="relative" rAng="0" ptsTypes="AAAA">
                                          <p:cBhvr>
                                            <p:cTn id="102" dur="20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569" y="1643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3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10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6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7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108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0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1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112" presetID="0" presetClass="path" presetSubtype="0" accel="50000" decel="5000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-1.18001E-6 L 0.04479 0.0044 L 0.06823 0.0044 L 0.09809 -0.00208 L 0.12483 -0.01805 L 0.13368 -0.03725 L 0.13125 -0.05229 " pathEditMode="relative" rAng="0" ptsTypes="AAAAAAA">
                                          <p:cBhvr>
                                            <p:cTn id="113" dur="2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6684" y="-2406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4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115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7" dur="10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8" fill="hold">
                          <p:stCondLst>
                            <p:cond delay="indefinite"/>
                          </p:stCondLst>
                          <p:childTnLst>
                            <p:par>
                              <p:cTn id="11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0" presetID="10" presetClass="exit" presetSubtype="0" fill="hold" grpId="4" nodeType="clickEffect">
                                      <p:stCondLst>
                                        <p:cond delay="1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21" dur="9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899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23" presetID="10" presetClass="exit" presetSubtype="0" fill="hold" grpId="6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24" dur="10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25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26" presetID="10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27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28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29" presetID="10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30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31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3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5" dur="10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6" dur="10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7" dur="10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0" dur="1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1" dur="1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2" dur="10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44" presetID="6" presetClass="emph" presetSubtype="0" autoRev="1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145" dur="500" fill="hold"/>
                                            <p:tgtEl>
                                              <p:spTgt spid="54"/>
                                            </p:tgtEl>
                                          </p:cBhvr>
                                          <p:by x="130000" y="13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46" presetID="6" presetClass="emph" presetSubtype="0" autoRev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147" dur="500" fill="hold"/>
                                            <p:tgtEl>
                                              <p:spTgt spid="40"/>
                                            </p:tgtEl>
                                          </p:cBhvr>
                                          <p:by x="130000" y="13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8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149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1" dur="1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2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153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5" dur="1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6" dur="1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7" dur="1500"/>
                                            <p:tgtEl>
                                              <p:spTgt spid="6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0" dur="1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1" dur="1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2" dur="1500"/>
                                            <p:tgtEl>
                                              <p:spTgt spid="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3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16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6" dur="15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0178" grpId="1"/>
          <p:bldP spid="50178" grpId="2"/>
          <p:bldP spid="31" grpId="0" animBg="1"/>
          <p:bldP spid="23" grpId="0" animBg="1"/>
          <p:bldP spid="23" grpId="1" animBg="1"/>
          <p:bldP spid="23" grpId="2" animBg="1"/>
          <p:bldP spid="23" grpId="3" animBg="1"/>
          <p:bldP spid="23" grpId="4" animBg="1"/>
          <p:bldP spid="40" grpId="0" animBg="1"/>
          <p:bldP spid="40" grpId="1" animBg="1"/>
          <p:bldP spid="25" grpId="0"/>
          <p:bldP spid="25" grpId="1"/>
          <p:bldP spid="48" grpId="0"/>
          <p:bldP spid="48" grpId="1"/>
          <p:bldP spid="49" grpId="0"/>
          <p:bldP spid="49" grpId="1"/>
          <p:bldP spid="51" grpId="0"/>
          <p:bldP spid="51" grpId="1"/>
          <p:bldP spid="53" grpId="0"/>
          <p:bldP spid="54" grpId="0" animBg="1"/>
          <p:bldP spid="54" grpId="1" animBg="1"/>
          <p:bldP spid="56" grpId="0"/>
          <p:bldP spid="57" grpId="0"/>
          <p:bldP spid="59" grpId="0"/>
          <p:bldP spid="60" grpId="0"/>
          <p:bldP spid="55" grpId="0" animBg="1"/>
          <p:bldP spid="55" grpId="1" animBg="1"/>
          <p:bldP spid="55" grpId="2" animBg="1"/>
          <p:bldP spid="55" grpId="4" animBg="1"/>
          <p:bldP spid="55" grpId="5" animBg="1"/>
          <p:bldP spid="55" grpId="6" animBg="1"/>
          <p:bldP spid="38" grpId="0"/>
          <p:bldP spid="38" grpId="1"/>
          <p:bldP spid="39" grpId="0"/>
          <p:bldP spid="41" grpId="0"/>
          <p:bldP spid="41" grpId="1"/>
          <p:bldP spid="4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accel="33000" decel="45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6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2" presetClass="entr" presetSubtype="8" accel="22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7" name="breeze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5" presetID="2" presetClass="entr" presetSubtype="1" accel="22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7" name="breeze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5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6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2" presetID="6" presetClass="emph" presetSubtype="0" autoRev="1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33" dur="500" fill="hold"/>
                                            <p:tgtEl>
                                              <p:spTgt spid="23"/>
                                            </p:tgtEl>
                                          </p:cBhvr>
                                          <p:by x="125000" y="12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34" presetID="6" presetClass="emph" presetSubtype="0" autoRev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35" dur="500" fill="hold"/>
                                            <p:tgtEl>
                                              <p:spTgt spid="55"/>
                                            </p:tgtEl>
                                          </p:cBhvr>
                                          <p:by x="125000" y="12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7" presetID="10" presetClass="exit" presetSubtype="0" fill="hold" grpId="2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38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0" presetID="10" presetClass="entr" presetSubtype="0" fill="hold" grpId="4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2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10" presetClass="exit" presetSubtype="0" fill="hold" grpId="2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44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6" presetID="36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animScale>
                                          <p:cBhvr>
                                            <p:cTn id="47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178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48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1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49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1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50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52" presetID="10" presetClass="entr" presetSubtype="0" fill="hold" grpId="3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4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5" presetID="10" presetClass="entr" presetSubtype="0" fill="hold" grpId="5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7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18" presetClass="emph" presetSubtype="0" fill="hold" grpId="2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"/>
                                      </p:iterate>
                                      <p:childTnLst>
                                        <p:set>
                                          <p:cBhvr override="childStyle">
                                            <p:cTn id="59" dur="500" fill="hold"/>
                                            <p:tgtEl>
                                              <p:spTgt spid="50178"/>
                                            </p:tgtEl>
                                            <p:attrNameLst>
                                              <p:attrName>style.textDecorationUnderline</p:attrName>
                                            </p:attrNameLst>
                                          </p:cBhvr>
                                          <p:to>
                                            <p:strVal val="tru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200"/>
                                </p:stCondLst>
                                <p:childTnLst>
                                  <p:par>
                                    <p:cTn id="61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63" dur="1000"/>
                                            <p:tgtEl>
                                              <p:spTgt spid="3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4" fill="hold">
                                <p:stCondLst>
                                  <p:cond delay="4200"/>
                                </p:stCondLst>
                                <p:childTnLst>
                                  <p:par>
                                    <p:cTn id="6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7" dur="1000"/>
                                            <p:tgtEl>
                                              <p:spTgt spid="5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8" presetID="26" presetClass="emph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0"/>
                                      </p:iterate>
                                      <p:childTnLst>
                                        <p:animEffect transition="out" filter="fade">
                                          <p:cBhvr>
                                            <p:cTn id="69" dur="500" tmFilter="0, 0; .2, .5; .8, .5; 1, 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70" dur="250" autoRev="1" fill="hold"/>
                                            <p:tgtEl>
                                              <p:spTgt spid="49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1" fill="hold">
                                <p:stCondLst>
                                  <p:cond delay="5200"/>
                                </p:stCondLst>
                                <p:childTnLst>
                                  <p:par>
                                    <p:cTn id="72" presetID="18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"/>
                                      </p:iterate>
                                      <p:childTnLst>
                                        <p:set>
                                          <p:cBhvr override="childStyle">
                                            <p:cTn id="73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style.textDecorationUnderline</p:attrName>
                                            </p:attrNameLst>
                                          </p:cBhvr>
                                          <p:to>
                                            <p:strVal val="tru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4" fill="hold">
                          <p:stCondLst>
                            <p:cond delay="indefinite"/>
                          </p:stCondLst>
                          <p:childTnLst>
                            <p:par>
                              <p:cTn id="7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6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8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9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0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1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3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5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6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87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9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0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1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93" presetID="26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94" dur="500" tmFilter="0, 0; .2, .5; .8, .5; 1, 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95" dur="250" autoRev="1" fill="hold"/>
                                            <p:tgtEl>
                                              <p:spTgt spid="51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97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9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0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01" presetID="0" presetClass="path" presetSubtype="0" accel="50000" decel="5000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1.11111E-6 1.45766E-6 L 0.03542 0.00208 L 0.04583 0.01388 L 0.05139 0.03309 " pathEditMode="relative" rAng="0" ptsTypes="AAAA">
                                          <p:cBhvr>
                                            <p:cTn id="102" dur="20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569" y="1643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3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10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6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7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108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0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1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112" presetID="0" presetClass="path" presetSubtype="0" accel="50000" decel="5000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 -1.18001E-6 L 0.04479 0.0044 L 0.06823 0.0044 L 0.09809 -0.00208 L 0.12483 -0.01805 L 0.13368 -0.03725 L 0.13125 -0.05229 " pathEditMode="relative" rAng="0" ptsTypes="AAAAAAA">
                                          <p:cBhvr>
                                            <p:cTn id="113" dur="2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6684" y="-2406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4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115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7" dur="10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8" fill="hold">
                          <p:stCondLst>
                            <p:cond delay="indefinite"/>
                          </p:stCondLst>
                          <p:childTnLst>
                            <p:par>
                              <p:cTn id="11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0" presetID="10" presetClass="exit" presetSubtype="0" fill="hold" grpId="4" nodeType="clickEffect">
                                      <p:stCondLst>
                                        <p:cond delay="1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21" dur="9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899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23" presetID="10" presetClass="exit" presetSubtype="0" fill="hold" grpId="6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24" dur="10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25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26" presetID="10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27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28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29" presetID="10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30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31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2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3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35" dur="10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6" dur="10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37" dur="10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0" dur="1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1" dur="1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2" dur="10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44" presetID="6" presetClass="emph" presetSubtype="0" autoRev="1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145" dur="500" fill="hold"/>
                                            <p:tgtEl>
                                              <p:spTgt spid="54"/>
                                            </p:tgtEl>
                                          </p:cBhvr>
                                          <p:by x="130000" y="13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46" presetID="6" presetClass="emph" presetSubtype="0" autoRev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147" dur="500" fill="hold"/>
                                            <p:tgtEl>
                                              <p:spTgt spid="40"/>
                                            </p:tgtEl>
                                          </p:cBhvr>
                                          <p:by x="130000" y="13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8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149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1" dur="1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2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153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55" dur="1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6" dur="1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57" dur="1500"/>
                                            <p:tgtEl>
                                              <p:spTgt spid="6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8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0" dur="1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1" dur="1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2" dur="1500"/>
                                            <p:tgtEl>
                                              <p:spTgt spid="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3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16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6" dur="15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0178" grpId="1"/>
          <p:bldP spid="50178" grpId="2"/>
          <p:bldP spid="31" grpId="0" animBg="1"/>
          <p:bldP spid="23" grpId="0" animBg="1"/>
          <p:bldP spid="23" grpId="1" animBg="1"/>
          <p:bldP spid="23" grpId="2" animBg="1"/>
          <p:bldP spid="23" grpId="3" animBg="1"/>
          <p:bldP spid="23" grpId="4" animBg="1"/>
          <p:bldP spid="40" grpId="0" animBg="1"/>
          <p:bldP spid="40" grpId="1" animBg="1"/>
          <p:bldP spid="25" grpId="0"/>
          <p:bldP spid="25" grpId="1"/>
          <p:bldP spid="48" grpId="0"/>
          <p:bldP spid="48" grpId="1"/>
          <p:bldP spid="49" grpId="0"/>
          <p:bldP spid="49" grpId="1"/>
          <p:bldP spid="51" grpId="0"/>
          <p:bldP spid="51" grpId="1"/>
          <p:bldP spid="53" grpId="0"/>
          <p:bldP spid="54" grpId="0" animBg="1"/>
          <p:bldP spid="54" grpId="1" animBg="1"/>
          <p:bldP spid="56" grpId="0"/>
          <p:bldP spid="57" grpId="0"/>
          <p:bldP spid="59" grpId="0"/>
          <p:bldP spid="60" grpId="0"/>
          <p:bldP spid="55" grpId="0" animBg="1"/>
          <p:bldP spid="55" grpId="1" animBg="1"/>
          <p:bldP spid="55" grpId="2" animBg="1"/>
          <p:bldP spid="55" grpId="4" animBg="1"/>
          <p:bldP spid="55" grpId="5" animBg="1"/>
          <p:bldP spid="55" grpId="6" animBg="1"/>
          <p:bldP spid="38" grpId="0"/>
          <p:bldP spid="38" grpId="1"/>
          <p:bldP spid="39" grpId="0"/>
          <p:bldP spid="41" grpId="0"/>
          <p:bldP spid="41" grpId="1"/>
          <p:bldP spid="42" grpId="0"/>
        </p:bld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936347" y="554626"/>
            <a:ext cx="2220850" cy="515891"/>
          </a:xfrm>
        </p:spPr>
        <p:txBody>
          <a:bodyPr/>
          <a:lstStyle/>
          <a:p>
            <a:r>
              <a:rPr lang="en-US" altLang="en-US" b="1" i="1" dirty="0">
                <a:latin typeface="Calibri" panose="020F0502020204030204" pitchFamily="34" charset="0"/>
              </a:rPr>
              <a:t>Consecutive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675787" y="1662226"/>
            <a:ext cx="5792425" cy="3920428"/>
            <a:chOff x="1344355" y="1334014"/>
            <a:chExt cx="5792425" cy="3920428"/>
          </a:xfrm>
        </p:grpSpPr>
        <p:grpSp>
          <p:nvGrpSpPr>
            <p:cNvPr id="6" name="Group 5"/>
            <p:cNvGrpSpPr/>
            <p:nvPr/>
          </p:nvGrpSpPr>
          <p:grpSpPr>
            <a:xfrm>
              <a:off x="1397619" y="1334014"/>
              <a:ext cx="5739161" cy="3434576"/>
              <a:chOff x="3122341" y="2527611"/>
              <a:chExt cx="5092391" cy="2735766"/>
            </a:xfrm>
          </p:grpSpPr>
          <p:sp>
            <p:nvSpPr>
              <p:cNvPr id="2" name="Parallelogram 1"/>
              <p:cNvSpPr/>
              <p:nvPr/>
            </p:nvSpPr>
            <p:spPr bwMode="auto">
              <a:xfrm>
                <a:off x="3122341" y="2527611"/>
                <a:ext cx="5092391" cy="2735766"/>
              </a:xfrm>
              <a:prstGeom prst="parallelogram">
                <a:avLst>
                  <a:gd name="adj" fmla="val 12228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>
                <a:off x="6660994" y="4894045"/>
                <a:ext cx="12340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>
                    <a:latin typeface="Bradley Hand ITC" panose="03070402050302030203" pitchFamily="66" charset="0"/>
                  </a:rPr>
                  <a:t>Plane H</a:t>
                </a:r>
              </a:p>
            </p:txBody>
          </p:sp>
        </p:grpSp>
        <p:sp>
          <p:nvSpPr>
            <p:cNvPr id="8" name="Freeform 7"/>
            <p:cNvSpPr/>
            <p:nvPr/>
          </p:nvSpPr>
          <p:spPr bwMode="auto">
            <a:xfrm>
              <a:off x="1344355" y="5208723"/>
              <a:ext cx="5341720" cy="45719"/>
            </a:xfrm>
            <a:custGeom>
              <a:avLst/>
              <a:gdLst>
                <a:gd name="connsiteX0" fmla="*/ 59473 w 5501269"/>
                <a:gd name="connsiteY0" fmla="*/ 7434 h 111512"/>
                <a:gd name="connsiteX1" fmla="*/ 0 w 5501269"/>
                <a:gd name="connsiteY1" fmla="*/ 111512 h 111512"/>
                <a:gd name="connsiteX2" fmla="*/ 5501269 w 5501269"/>
                <a:gd name="connsiteY2" fmla="*/ 111512 h 111512"/>
                <a:gd name="connsiteX3" fmla="*/ 5426927 w 5501269"/>
                <a:gd name="connsiteY3" fmla="*/ 0 h 111512"/>
                <a:gd name="connsiteX4" fmla="*/ 59473 w 5501269"/>
                <a:gd name="connsiteY4" fmla="*/ 0 h 111512"/>
                <a:gd name="connsiteX5" fmla="*/ 59473 w 5501269"/>
                <a:gd name="connsiteY5" fmla="*/ 7434 h 111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01269" h="111512">
                  <a:moveTo>
                    <a:pt x="59473" y="7434"/>
                  </a:moveTo>
                  <a:lnTo>
                    <a:pt x="0" y="111512"/>
                  </a:lnTo>
                  <a:lnTo>
                    <a:pt x="5501269" y="111512"/>
                  </a:lnTo>
                  <a:lnTo>
                    <a:pt x="5426927" y="0"/>
                  </a:lnTo>
                  <a:lnTo>
                    <a:pt x="59473" y="0"/>
                  </a:lnTo>
                  <a:lnTo>
                    <a:pt x="59473" y="7434"/>
                  </a:lnTo>
                  <a:close/>
                </a:path>
              </a:pathLst>
            </a:custGeom>
            <a:solidFill>
              <a:srgbClr val="969696"/>
            </a:solidFill>
            <a:ln w="9525" cap="flat" cmpd="sng" algn="ctr">
              <a:solidFill>
                <a:srgbClr val="969696"/>
              </a:solidFill>
              <a:prstDash val="solid"/>
              <a:round/>
              <a:headEnd type="none" w="med" len="med"/>
              <a:tailEnd type="none" w="med" len="med"/>
            </a:ln>
            <a:effectLst>
              <a:glow>
                <a:schemeClr val="accent1">
                  <a:alpha val="40000"/>
                </a:schemeClr>
              </a:glow>
              <a:softEdge rad="19050"/>
            </a:effectLst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43" name="Freeform 42"/>
          <p:cNvSpPr/>
          <p:nvPr/>
        </p:nvSpPr>
        <p:spPr bwMode="auto">
          <a:xfrm>
            <a:off x="1997050" y="1675182"/>
            <a:ext cx="5457139" cy="1337458"/>
          </a:xfrm>
          <a:custGeom>
            <a:avLst/>
            <a:gdLst>
              <a:gd name="connsiteX0" fmla="*/ 0 w 5457139"/>
              <a:gd name="connsiteY0" fmla="*/ 1324051 h 1324051"/>
              <a:gd name="connsiteX1" fmla="*/ 5354726 w 5457139"/>
              <a:gd name="connsiteY1" fmla="*/ 811987 h 1324051"/>
              <a:gd name="connsiteX2" fmla="*/ 5457139 w 5457139"/>
              <a:gd name="connsiteY2" fmla="*/ 14630 h 1324051"/>
              <a:gd name="connsiteX3" fmla="*/ 175564 w 5457139"/>
              <a:gd name="connsiteY3" fmla="*/ 0 h 1324051"/>
              <a:gd name="connsiteX4" fmla="*/ 0 w 5457139"/>
              <a:gd name="connsiteY4" fmla="*/ 1324051 h 1324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57139" h="1324051">
                <a:moveTo>
                  <a:pt x="0" y="1324051"/>
                </a:moveTo>
                <a:lnTo>
                  <a:pt x="5354726" y="811987"/>
                </a:lnTo>
                <a:lnTo>
                  <a:pt x="5457139" y="14630"/>
                </a:lnTo>
                <a:lnTo>
                  <a:pt x="175564" y="0"/>
                </a:lnTo>
                <a:lnTo>
                  <a:pt x="0" y="1324051"/>
                </a:lnTo>
                <a:close/>
              </a:path>
            </a:pathLst>
          </a:custGeom>
          <a:solidFill>
            <a:srgbClr val="9BB3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4" name="Freeform 43"/>
          <p:cNvSpPr/>
          <p:nvPr/>
        </p:nvSpPr>
        <p:spPr bwMode="auto">
          <a:xfrm>
            <a:off x="1755648" y="3540556"/>
            <a:ext cx="5464454" cy="1551747"/>
          </a:xfrm>
          <a:custGeom>
            <a:avLst/>
            <a:gdLst>
              <a:gd name="connsiteX0" fmla="*/ 117043 w 5464454"/>
              <a:gd name="connsiteY0" fmla="*/ 482803 h 1536192"/>
              <a:gd name="connsiteX1" fmla="*/ 5464454 w 5464454"/>
              <a:gd name="connsiteY1" fmla="*/ 0 h 1536192"/>
              <a:gd name="connsiteX2" fmla="*/ 5274259 w 5464454"/>
              <a:gd name="connsiteY2" fmla="*/ 1536192 h 1536192"/>
              <a:gd name="connsiteX3" fmla="*/ 0 w 5464454"/>
              <a:gd name="connsiteY3" fmla="*/ 1536192 h 1536192"/>
              <a:gd name="connsiteX4" fmla="*/ 117043 w 5464454"/>
              <a:gd name="connsiteY4" fmla="*/ 482803 h 1536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64454" h="1536192">
                <a:moveTo>
                  <a:pt x="117043" y="482803"/>
                </a:moveTo>
                <a:lnTo>
                  <a:pt x="5464454" y="0"/>
                </a:lnTo>
                <a:lnTo>
                  <a:pt x="5274259" y="1536192"/>
                </a:lnTo>
                <a:lnTo>
                  <a:pt x="0" y="1536192"/>
                </a:lnTo>
                <a:lnTo>
                  <a:pt x="117043" y="482803"/>
                </a:lnTo>
                <a:close/>
              </a:path>
            </a:pathLst>
          </a:custGeom>
          <a:solidFill>
            <a:srgbClr val="9BB3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5" name="Rectangle 2"/>
          <p:cNvSpPr txBox="1">
            <a:spLocks noChangeArrowheads="1"/>
          </p:cNvSpPr>
          <p:nvPr/>
        </p:nvSpPr>
        <p:spPr bwMode="auto">
          <a:xfrm rot="21307919">
            <a:off x="5308209" y="1854782"/>
            <a:ext cx="1601176" cy="52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b="0" kern="0" dirty="0">
                <a:solidFill>
                  <a:srgbClr val="7596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Exterior</a:t>
            </a:r>
          </a:p>
        </p:txBody>
      </p:sp>
      <p:sp>
        <p:nvSpPr>
          <p:cNvPr id="46" name="Rectangle 2"/>
          <p:cNvSpPr txBox="1">
            <a:spLocks noChangeArrowheads="1"/>
          </p:cNvSpPr>
          <p:nvPr/>
        </p:nvSpPr>
        <p:spPr bwMode="auto">
          <a:xfrm rot="21307919">
            <a:off x="5328333" y="4142378"/>
            <a:ext cx="1601176" cy="52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b="0" kern="0" dirty="0">
                <a:solidFill>
                  <a:srgbClr val="7596FF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Exterior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2543347" y="2588792"/>
            <a:ext cx="4083936" cy="1418313"/>
            <a:chOff x="2543347" y="2588792"/>
            <a:chExt cx="4083936" cy="1418313"/>
          </a:xfrm>
        </p:grpSpPr>
        <p:grpSp>
          <p:nvGrpSpPr>
            <p:cNvPr id="19" name="Group 18"/>
            <p:cNvGrpSpPr/>
            <p:nvPr/>
          </p:nvGrpSpPr>
          <p:grpSpPr>
            <a:xfrm>
              <a:off x="2569978" y="2588792"/>
              <a:ext cx="4057305" cy="407489"/>
              <a:chOff x="2721254" y="2585923"/>
              <a:chExt cx="4057305" cy="407489"/>
            </a:xfrm>
          </p:grpSpPr>
          <p:cxnSp>
            <p:nvCxnSpPr>
              <p:cNvPr id="5" name="Straight Arrow Connector 4"/>
              <p:cNvCxnSpPr/>
              <p:nvPr/>
            </p:nvCxnSpPr>
            <p:spPr bwMode="auto">
              <a:xfrm flipV="1">
                <a:off x="2721254" y="2585923"/>
                <a:ext cx="4057305" cy="362103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0000"/>
                </a:solidFill>
                <a:prstDash val="solid"/>
                <a:round/>
                <a:headEnd type="arrow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1" name="TextBox 10"/>
              <p:cNvSpPr txBox="1"/>
              <p:nvPr/>
            </p:nvSpPr>
            <p:spPr>
              <a:xfrm rot="21242046">
                <a:off x="2816353" y="2716413"/>
                <a:ext cx="32918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Bradley Hand ITC" panose="03070402050302030203" pitchFamily="66" charset="0"/>
                  </a:rPr>
                  <a:t>m</a:t>
                </a:r>
              </a:p>
            </p:txBody>
          </p:sp>
          <p:cxnSp>
            <p:nvCxnSpPr>
              <p:cNvPr id="14" name="Straight Arrow Connector 13"/>
              <p:cNvCxnSpPr/>
              <p:nvPr/>
            </p:nvCxnSpPr>
            <p:spPr bwMode="auto">
              <a:xfrm flipV="1">
                <a:off x="5625388" y="2626157"/>
                <a:ext cx="681439" cy="59269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4" name="Straight Arrow Connector 23"/>
              <p:cNvCxnSpPr/>
              <p:nvPr/>
            </p:nvCxnSpPr>
            <p:spPr bwMode="auto">
              <a:xfrm flipV="1">
                <a:off x="5551016" y="2633471"/>
                <a:ext cx="681439" cy="59269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26" name="Group 25"/>
            <p:cNvGrpSpPr/>
            <p:nvPr/>
          </p:nvGrpSpPr>
          <p:grpSpPr>
            <a:xfrm>
              <a:off x="2543347" y="3599616"/>
              <a:ext cx="4057305" cy="407489"/>
              <a:chOff x="2721254" y="2585923"/>
              <a:chExt cx="4057305" cy="407489"/>
            </a:xfrm>
          </p:grpSpPr>
          <p:cxnSp>
            <p:nvCxnSpPr>
              <p:cNvPr id="27" name="Straight Arrow Connector 26"/>
              <p:cNvCxnSpPr/>
              <p:nvPr/>
            </p:nvCxnSpPr>
            <p:spPr bwMode="auto">
              <a:xfrm flipV="1">
                <a:off x="2721254" y="2585923"/>
                <a:ext cx="4057305" cy="362103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rgbClr val="000000"/>
                </a:solidFill>
                <a:prstDash val="solid"/>
                <a:round/>
                <a:headEnd type="arrow"/>
                <a:tailEnd type="arrow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28" name="TextBox 27"/>
              <p:cNvSpPr txBox="1"/>
              <p:nvPr/>
            </p:nvSpPr>
            <p:spPr>
              <a:xfrm rot="21242046">
                <a:off x="2816353" y="2716413"/>
                <a:ext cx="32918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Bradley Hand ITC" panose="03070402050302030203" pitchFamily="66" charset="0"/>
                  </a:rPr>
                  <a:t>n</a:t>
                </a:r>
              </a:p>
            </p:txBody>
          </p:sp>
          <p:cxnSp>
            <p:nvCxnSpPr>
              <p:cNvPr id="29" name="Straight Arrow Connector 28"/>
              <p:cNvCxnSpPr/>
              <p:nvPr/>
            </p:nvCxnSpPr>
            <p:spPr bwMode="auto">
              <a:xfrm flipV="1">
                <a:off x="5625388" y="2626157"/>
                <a:ext cx="681439" cy="59269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0" name="Straight Arrow Connector 29"/>
              <p:cNvCxnSpPr/>
              <p:nvPr/>
            </p:nvCxnSpPr>
            <p:spPr bwMode="auto">
              <a:xfrm flipV="1">
                <a:off x="5551016" y="2633471"/>
                <a:ext cx="681439" cy="59269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lg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</p:grpSp>
      <p:grpSp>
        <p:nvGrpSpPr>
          <p:cNvPr id="22" name="Group 21"/>
          <p:cNvGrpSpPr/>
          <p:nvPr/>
        </p:nvGrpSpPr>
        <p:grpSpPr>
          <a:xfrm>
            <a:off x="4386776" y="1780654"/>
            <a:ext cx="794369" cy="3197720"/>
            <a:chOff x="4386776" y="1780654"/>
            <a:chExt cx="794369" cy="3197720"/>
          </a:xfrm>
        </p:grpSpPr>
        <p:cxnSp>
          <p:nvCxnSpPr>
            <p:cNvPr id="33" name="Straight Arrow Connector 32"/>
            <p:cNvCxnSpPr/>
            <p:nvPr/>
          </p:nvCxnSpPr>
          <p:spPr bwMode="auto">
            <a:xfrm rot="17770570" flipV="1">
              <a:off x="2950058" y="3217372"/>
              <a:ext cx="3197720" cy="32428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6600"/>
              </a:solidFill>
              <a:prstDash val="solid"/>
              <a:round/>
              <a:headEnd type="arrow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4" name="TextBox 33"/>
            <p:cNvSpPr txBox="1"/>
            <p:nvPr/>
          </p:nvSpPr>
          <p:spPr>
            <a:xfrm>
              <a:off x="4921702" y="2166767"/>
              <a:ext cx="25944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i="1" dirty="0">
                  <a:solidFill>
                    <a:srgbClr val="00B050"/>
                  </a:solidFill>
                  <a:latin typeface="Bradley Hand ITC" panose="03070402050302030203" pitchFamily="66" charset="0"/>
                </a:rPr>
                <a:t>t</a:t>
              </a:r>
            </a:p>
          </p:txBody>
        </p:sp>
      </p:grpSp>
      <p:sp>
        <p:nvSpPr>
          <p:cNvPr id="23" name="Pie 22"/>
          <p:cNvSpPr/>
          <p:nvPr/>
        </p:nvSpPr>
        <p:spPr bwMode="auto">
          <a:xfrm>
            <a:off x="4520773" y="2448335"/>
            <a:ext cx="559350" cy="576609"/>
          </a:xfrm>
          <a:prstGeom prst="pie">
            <a:avLst>
              <a:gd name="adj1" fmla="val 17391279"/>
              <a:gd name="adj2" fmla="val 21386981"/>
            </a:avLst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0" name="Pie 39"/>
          <p:cNvSpPr/>
          <p:nvPr/>
        </p:nvSpPr>
        <p:spPr bwMode="auto">
          <a:xfrm>
            <a:off x="4095051" y="3522585"/>
            <a:ext cx="559350" cy="576609"/>
          </a:xfrm>
          <a:prstGeom prst="pie">
            <a:avLst>
              <a:gd name="adj1" fmla="val 6603306"/>
              <a:gd name="adj2" fmla="val 10624525"/>
            </a:avLst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47666" y="3876703"/>
            <a:ext cx="4396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0033CC"/>
                </a:solidFill>
              </a:rPr>
              <a:t>115</a:t>
            </a:r>
            <a:r>
              <a:rPr lang="en-US" sz="800" dirty="0">
                <a:solidFill>
                  <a:srgbClr val="0033CC"/>
                </a:solidFill>
                <a:sym typeface="Symbol"/>
              </a:rPr>
              <a:t></a:t>
            </a:r>
            <a:endParaRPr lang="en-US" sz="800" dirty="0">
              <a:solidFill>
                <a:srgbClr val="0033CC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958277" y="2450530"/>
            <a:ext cx="34267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C00000"/>
                </a:solidFill>
              </a:rPr>
              <a:t>65</a:t>
            </a:r>
            <a:r>
              <a:rPr lang="en-US" sz="800" dirty="0">
                <a:solidFill>
                  <a:srgbClr val="C00000"/>
                </a:solidFill>
                <a:sym typeface="Symbol"/>
              </a:rPr>
              <a:t></a:t>
            </a:r>
            <a:endParaRPr lang="en-US" sz="800" dirty="0">
              <a:solidFill>
                <a:srgbClr val="C00000"/>
              </a:solidFill>
            </a:endParaRPr>
          </a:p>
        </p:txBody>
      </p:sp>
      <p:sp>
        <p:nvSpPr>
          <p:cNvPr id="49" name="Rectangle 2"/>
          <p:cNvSpPr txBox="1">
            <a:spLocks noChangeArrowheads="1"/>
          </p:cNvSpPr>
          <p:nvPr/>
        </p:nvSpPr>
        <p:spPr bwMode="auto">
          <a:xfrm>
            <a:off x="3157195" y="554626"/>
            <a:ext cx="1531849" cy="52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i="1" dirty="0">
                <a:latin typeface="Calibri" panose="020F0502020204030204" pitchFamily="34" charset="0"/>
              </a:rPr>
              <a:t>Exterior</a:t>
            </a:r>
          </a:p>
        </p:txBody>
      </p:sp>
      <p:sp>
        <p:nvSpPr>
          <p:cNvPr id="50" name="Rectangle 2"/>
          <p:cNvSpPr txBox="1">
            <a:spLocks noChangeArrowheads="1"/>
          </p:cNvSpPr>
          <p:nvPr/>
        </p:nvSpPr>
        <p:spPr bwMode="auto">
          <a:xfrm>
            <a:off x="4647086" y="563270"/>
            <a:ext cx="1434094" cy="52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i="1" dirty="0">
                <a:latin typeface="Calibri" panose="020F0502020204030204" pitchFamily="34" charset="0"/>
              </a:rPr>
              <a:t>Angles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590893" y="1085257"/>
            <a:ext cx="4517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</a:rPr>
              <a:t>If the transversal passes through parallel lines the </a:t>
            </a:r>
            <a:r>
              <a:rPr lang="en-US" sz="1200" u="sng" dirty="0">
                <a:solidFill>
                  <a:srgbClr val="C00000"/>
                </a:solidFill>
              </a:rPr>
              <a:t>CONSECUTIVE EXTERIOR ANGLES </a:t>
            </a:r>
            <a:r>
              <a:rPr lang="en-US" sz="1200" dirty="0">
                <a:solidFill>
                  <a:srgbClr val="C00000"/>
                </a:solidFill>
              </a:rPr>
              <a:t>are </a:t>
            </a:r>
            <a:r>
              <a:rPr lang="en-US" sz="1200" u="sng" dirty="0">
                <a:solidFill>
                  <a:srgbClr val="C00000"/>
                </a:solidFill>
              </a:rPr>
              <a:t>SUPPLEMENTARY</a:t>
            </a:r>
            <a:r>
              <a:rPr lang="en-US" sz="1200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54" name="Pie 53"/>
          <p:cNvSpPr/>
          <p:nvPr/>
        </p:nvSpPr>
        <p:spPr bwMode="auto">
          <a:xfrm>
            <a:off x="4502453" y="2450530"/>
            <a:ext cx="559350" cy="576609"/>
          </a:xfrm>
          <a:prstGeom prst="pie">
            <a:avLst>
              <a:gd name="adj1" fmla="val 10514205"/>
              <a:gd name="adj2" fmla="val 17461809"/>
            </a:avLst>
          </a:prstGeom>
          <a:solidFill>
            <a:srgbClr val="0033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191622" y="1731450"/>
            <a:ext cx="2333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Another pair of angles that could be described as Consecutive Exterior Angles.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872691" y="4460835"/>
            <a:ext cx="1984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33CC"/>
                </a:solidFill>
              </a:rPr>
              <a:t>This pair would also be supplementary.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268390" y="2379446"/>
            <a:ext cx="4299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0033CC"/>
                </a:solidFill>
              </a:rPr>
              <a:t>115</a:t>
            </a:r>
            <a:r>
              <a:rPr lang="en-US" sz="800" dirty="0">
                <a:solidFill>
                  <a:srgbClr val="0033CC"/>
                </a:solidFill>
                <a:sym typeface="Symbol"/>
              </a:rPr>
              <a:t></a:t>
            </a:r>
            <a:endParaRPr lang="en-US" sz="800" dirty="0">
              <a:solidFill>
                <a:srgbClr val="0033CC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884050" y="3916713"/>
            <a:ext cx="4299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FF0000"/>
                </a:solidFill>
              </a:rPr>
              <a:t>65</a:t>
            </a:r>
            <a:r>
              <a:rPr lang="en-US" sz="800" dirty="0">
                <a:solidFill>
                  <a:srgbClr val="FF0000"/>
                </a:solidFill>
                <a:sym typeface="Symbol"/>
              </a:rPr>
              <a:t>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55" name="Pie 54"/>
          <p:cNvSpPr/>
          <p:nvPr/>
        </p:nvSpPr>
        <p:spPr bwMode="auto">
          <a:xfrm>
            <a:off x="4113950" y="3506346"/>
            <a:ext cx="559350" cy="576609"/>
          </a:xfrm>
          <a:prstGeom prst="pie">
            <a:avLst>
              <a:gd name="adj1" fmla="val 21344213"/>
              <a:gd name="adj2" fmla="val 6642424"/>
            </a:avLst>
          </a:prstGeom>
          <a:solidFill>
            <a:srgbClr val="0033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611758" y="3877776"/>
            <a:ext cx="43966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0033CC"/>
                </a:solidFill>
              </a:rPr>
              <a:t>115</a:t>
            </a:r>
            <a:r>
              <a:rPr lang="en-US" sz="800" dirty="0">
                <a:solidFill>
                  <a:srgbClr val="0033CC"/>
                </a:solidFill>
                <a:sym typeface="Symbol"/>
              </a:rPr>
              <a:t></a:t>
            </a:r>
            <a:endParaRPr lang="en-US" sz="800" dirty="0">
              <a:solidFill>
                <a:srgbClr val="0033CC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604579" y="3108178"/>
            <a:ext cx="429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+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959060" y="2445710"/>
            <a:ext cx="4299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FF0000"/>
                </a:solidFill>
              </a:rPr>
              <a:t>65</a:t>
            </a:r>
            <a:r>
              <a:rPr lang="en-US" sz="800" dirty="0">
                <a:solidFill>
                  <a:srgbClr val="FF0000"/>
                </a:solidFill>
                <a:sym typeface="Symbol"/>
              </a:rPr>
              <a:t></a:t>
            </a:r>
            <a:endParaRPr lang="en-US" sz="8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960382" y="3094794"/>
            <a:ext cx="6669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 </a:t>
            </a:r>
            <a:r>
              <a:rPr lang="en-US" sz="1050" dirty="0"/>
              <a:t>180</a:t>
            </a:r>
            <a:r>
              <a:rPr lang="en-US" sz="1050" dirty="0">
                <a:sym typeface="Symbol"/>
              </a:rPr>
              <a:t>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4206427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accel="33000" decel="45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2" presetClass="entr" presetSubtype="8" accel="22000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3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breeze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5" presetID="2" presetClass="entr" presetSubtype="1" accel="22000" fill="hold" nodeType="afterEffect" p14:presetBounceEnd="52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2000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2000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breeze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5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6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2" presetID="6" presetClass="emph" presetSubtype="0" autoRev="1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33" dur="500" fill="hold"/>
                                            <p:tgtEl>
                                              <p:spTgt spid="23"/>
                                            </p:tgtEl>
                                          </p:cBhvr>
                                          <p:by x="125000" y="12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34" presetID="6" presetClass="emph" presetSubtype="0" autoRev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35" dur="500" fill="hold"/>
                                            <p:tgtEl>
                                              <p:spTgt spid="55"/>
                                            </p:tgtEl>
                                          </p:cBhvr>
                                          <p:by x="125000" y="12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7" presetID="10" presetClass="exit" presetSubtype="0" fill="hold" grpId="2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38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0" presetID="10" presetClass="entr" presetSubtype="0" fill="hold" grpId="3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2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10" presetClass="exit" presetSubtype="0" fill="hold" grpId="2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44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6" presetID="36" presetClass="emph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animScale>
                                          <p:cBhvr>
                                            <p:cTn id="47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178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48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1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49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1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50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52" presetID="10" presetClass="entr" presetSubtype="0" fill="hold" grpId="3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4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5" presetID="10" presetClass="entr" presetSubtype="0" fill="hold" grpId="4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7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18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"/>
                                      </p:iterate>
                                      <p:childTnLst>
                                        <p:set>
                                          <p:cBhvr override="childStyle">
                                            <p:cTn id="59" dur="500" fill="hold"/>
                                            <p:tgtEl>
                                              <p:spTgt spid="50178"/>
                                            </p:tgtEl>
                                            <p:attrNameLst>
                                              <p:attrName>style.textDecorationUnderline</p:attrName>
                                            </p:attrNameLst>
                                          </p:cBhvr>
                                          <p:to>
                                            <p:strVal val="tru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200"/>
                                </p:stCondLst>
                                <p:childTnLst>
                                  <p:par>
                                    <p:cTn id="61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6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4" presetID="16" presetClass="entr" presetSubtype="37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66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9" dur="10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2" dur="10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3" fill="hold">
                                <p:stCondLst>
                                  <p:cond delay="4200"/>
                                </p:stCondLst>
                                <p:childTnLst>
                                  <p:par>
                                    <p:cTn id="74" presetID="26" presetClass="emph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0"/>
                                      </p:iterate>
                                      <p:childTnLst>
                                        <p:animEffect transition="out" filter="fade">
                                          <p:cBhvr>
                                            <p:cTn id="75" dur="500" tmFilter="0, 0; .2, .5; .8, .5; 1, 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76" dur="250" autoRev="1" fill="hold"/>
                                            <p:tgtEl>
                                              <p:spTgt spid="49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7" fill="hold">
                                <p:stCondLst>
                                  <p:cond delay="4700"/>
                                </p:stCondLst>
                                <p:childTnLst>
                                  <p:par>
                                    <p:cTn id="78" presetID="18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"/>
                                      </p:iterate>
                                      <p:childTnLst>
                                        <p:set>
                                          <p:cBhvr override="childStyle">
                                            <p:cTn id="79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style.textDecorationUnderline</p:attrName>
                                            </p:attrNameLst>
                                          </p:cBhvr>
                                          <p:to>
                                            <p:strVal val="tru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0" fill="hold">
                          <p:stCondLst>
                            <p:cond delay="indefinite"/>
                          </p:stCondLst>
                          <p:childTnLst>
                            <p:par>
                              <p:cTn id="8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2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6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7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9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0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1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2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3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7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99" presetID="26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00" dur="500" tmFilter="0, 0; .2, .5; .8, .5; 1, 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01" dur="250" autoRev="1" fill="hold"/>
                                            <p:tgtEl>
                                              <p:spTgt spid="51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03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5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6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07" presetID="0" presetClass="path" presetSubtype="0" accel="50000" decel="5000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38889E-6 3.47062E-7 L 0.05399 -0.00717 L 0.06996 -0.04535 L 0.07864 -0.10643 " pathEditMode="relative" rAng="0" ptsTypes="AAAA">
                                          <p:cBhvr>
                                            <p:cTn id="108" dur="20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924" y="-5322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9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11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2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3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11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6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7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118" presetID="0" presetClass="path" presetSubtype="0" accel="50000" decel="5000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38889E-6 0.00023 L 0.02899 -0.0074 L 0.04427 -0.0074 L 0.06389 0.00463 L 0.08142 0.03517 L 0.08733 0.07173 L 0.08559 0.10111 " pathEditMode="relative" rAng="0" ptsTypes="AAAAAAA">
                                          <p:cBhvr>
                                            <p:cTn id="119" dur="2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358" y="4651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0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121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3" dur="10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4" fill="hold">
                          <p:stCondLst>
                            <p:cond delay="indefinite"/>
                          </p:stCondLst>
                          <p:childTnLst>
                            <p:par>
                              <p:cTn id="1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6" presetID="10" presetClass="exit" presetSubtype="0" fill="hold" grpId="4" nodeType="clickEffect">
                                      <p:stCondLst>
                                        <p:cond delay="1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27" dur="9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28" dur="1" fill="hold">
                                              <p:stCondLst>
                                                <p:cond delay="899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29" presetID="10" presetClass="exit" presetSubtype="0" fill="hold" grpId="5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30" dur="10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31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2" presetID="10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33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5" presetID="10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36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37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1" dur="10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2" dur="10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3" dur="10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4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6" dur="1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7" dur="1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8" dur="10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50" presetID="6" presetClass="emph" presetSubtype="0" autoRev="1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151" dur="500" fill="hold"/>
                                            <p:tgtEl>
                                              <p:spTgt spid="54"/>
                                            </p:tgtEl>
                                          </p:cBhvr>
                                          <p:by x="130000" y="13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52" presetID="6" presetClass="emph" presetSubtype="0" autoRev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153" dur="500" fill="hold"/>
                                            <p:tgtEl>
                                              <p:spTgt spid="40"/>
                                            </p:tgtEl>
                                          </p:cBhvr>
                                          <p:by x="130000" y="13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4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15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7" dur="1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8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15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1" dur="1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2" dur="1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3" dur="1500"/>
                                            <p:tgtEl>
                                              <p:spTgt spid="6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4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6" dur="1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7" dur="1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8" dur="1500"/>
                                            <p:tgtEl>
                                              <p:spTgt spid="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9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17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2" dur="15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0178" grpId="0"/>
          <p:bldP spid="50178" grpId="1"/>
          <p:bldP spid="43" grpId="0" animBg="1"/>
          <p:bldP spid="44" grpId="0" animBg="1"/>
          <p:bldP spid="45" grpId="0"/>
          <p:bldP spid="46" grpId="0"/>
          <p:bldP spid="23" grpId="0" animBg="1"/>
          <p:bldP spid="23" grpId="1" animBg="1"/>
          <p:bldP spid="23" grpId="2" animBg="1"/>
          <p:bldP spid="23" grpId="3" animBg="1"/>
          <p:bldP spid="23" grpId="4" animBg="1"/>
          <p:bldP spid="40" grpId="0" animBg="1"/>
          <p:bldP spid="40" grpId="1" animBg="1"/>
          <p:bldP spid="25" grpId="0"/>
          <p:bldP spid="25" grpId="1"/>
          <p:bldP spid="48" grpId="0"/>
          <p:bldP spid="48" grpId="1"/>
          <p:bldP spid="49" grpId="0"/>
          <p:bldP spid="49" grpId="1"/>
          <p:bldP spid="51" grpId="0"/>
          <p:bldP spid="51" grpId="1"/>
          <p:bldP spid="54" grpId="0" animBg="1"/>
          <p:bldP spid="54" grpId="1" animBg="1"/>
          <p:bldP spid="56" grpId="0"/>
          <p:bldP spid="57" grpId="0"/>
          <p:bldP spid="59" grpId="0"/>
          <p:bldP spid="60" grpId="0"/>
          <p:bldP spid="55" grpId="0" animBg="1"/>
          <p:bldP spid="55" grpId="1" animBg="1"/>
          <p:bldP spid="55" grpId="2" animBg="1"/>
          <p:bldP spid="55" grpId="3" animBg="1"/>
          <p:bldP spid="55" grpId="4" animBg="1"/>
          <p:bldP spid="55" grpId="5" animBg="1"/>
          <p:bldP spid="38" grpId="0"/>
          <p:bldP spid="38" grpId="1"/>
          <p:bldP spid="39" grpId="0"/>
          <p:bldP spid="41" grpId="0"/>
          <p:bldP spid="41" grpId="1"/>
          <p:bldP spid="4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2" accel="33000" decel="45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6" name="whoosh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" presetID="2" presetClass="entr" presetSubtype="8" accel="22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3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7" name="breeze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5" presetID="2" presetClass="entr" presetSubtype="1" accel="22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7" name="breeze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9" fill="hold">
                          <p:stCondLst>
                            <p:cond delay="indefinite"/>
                          </p:stCondLst>
                          <p:childTnLst>
                            <p:par>
                              <p:cTn id="2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1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3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5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6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8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9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0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1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2" presetID="6" presetClass="emph" presetSubtype="0" autoRev="1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33" dur="500" fill="hold"/>
                                            <p:tgtEl>
                                              <p:spTgt spid="23"/>
                                            </p:tgtEl>
                                          </p:cBhvr>
                                          <p:by x="125000" y="12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34" presetID="6" presetClass="emph" presetSubtype="0" autoRev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35" dur="500" fill="hold"/>
                                            <p:tgtEl>
                                              <p:spTgt spid="55"/>
                                            </p:tgtEl>
                                          </p:cBhvr>
                                          <p:by x="125000" y="12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6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37" presetID="10" presetClass="exit" presetSubtype="0" fill="hold" grpId="2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38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0" presetID="10" presetClass="entr" presetSubtype="0" fill="hold" grpId="3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2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3" presetID="10" presetClass="exit" presetSubtype="0" fill="hold" grpId="2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44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46" presetID="36" presetClass="emph" presetSubtype="0" fill="hold" grpId="0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animScale>
                                          <p:cBhvr>
                                            <p:cTn id="47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178"/>
                                            </p:tgtEl>
                                          </p:cBhvr>
                                          <p:to x="80000" y="100000"/>
                                        </p:animScale>
                                        <p:anim by="(#ppt_w*0.10)" calcmode="lin" valueType="num">
                                          <p:cBhvr>
                                            <p:cTn id="48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1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</p:anim>
                                        <p:anim by="(-#ppt_w*0.10)" calcmode="lin" valueType="num">
                                          <p:cBhvr>
                                            <p:cTn id="49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1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</p:anim>
                                        <p:animRot by="-480000">
                                          <p:cBhvr>
                                            <p:cTn id="50" dur="250" autoRev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1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52" presetID="10" presetClass="entr" presetSubtype="0" fill="hold" grpId="3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4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5" presetID="10" presetClass="entr" presetSubtype="0" fill="hold" grpId="4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7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8" presetID="18" presetClass="emph" presetSubtype="0" fill="hold" grpId="1" nodeType="with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"/>
                                      </p:iterate>
                                      <p:childTnLst>
                                        <p:set>
                                          <p:cBhvr override="childStyle">
                                            <p:cTn id="59" dur="500" fill="hold"/>
                                            <p:tgtEl>
                                              <p:spTgt spid="50178"/>
                                            </p:tgtEl>
                                            <p:attrNameLst>
                                              <p:attrName>style.textDecorationUnderline</p:attrName>
                                            </p:attrNameLst>
                                          </p:cBhvr>
                                          <p:to>
                                            <p:strVal val="tru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60" fill="hold">
                                <p:stCondLst>
                                  <p:cond delay="3200"/>
                                </p:stCondLst>
                                <p:childTnLst>
                                  <p:par>
                                    <p:cTn id="61" presetID="16" presetClass="entr" presetSubtype="37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63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4" presetID="16" presetClass="entr" presetSubtype="37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outVertical)">
                                          <p:cBhvr>
                                            <p:cTn id="66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9" dur="10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2" dur="1000"/>
                                            <p:tgtEl>
                                              <p:spTgt spid="4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3" fill="hold">
                                <p:stCondLst>
                                  <p:cond delay="4200"/>
                                </p:stCondLst>
                                <p:childTnLst>
                                  <p:par>
                                    <p:cTn id="74" presetID="26" presetClass="emph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0"/>
                                      </p:iterate>
                                      <p:childTnLst>
                                        <p:animEffect transition="out" filter="fade">
                                          <p:cBhvr>
                                            <p:cTn id="75" dur="500" tmFilter="0, 0; .2, .5; .8, .5; 1, 0"/>
                                            <p:tgtEl>
                                              <p:spTgt spid="49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76" dur="250" autoRev="1" fill="hold"/>
                                            <p:tgtEl>
                                              <p:spTgt spid="49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7" fill="hold">
                                <p:stCondLst>
                                  <p:cond delay="4700"/>
                                </p:stCondLst>
                                <p:childTnLst>
                                  <p:par>
                                    <p:cTn id="78" presetID="18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4000"/>
                                      </p:iterate>
                                      <p:childTnLst>
                                        <p:set>
                                          <p:cBhvr override="childStyle">
                                            <p:cTn id="79" dur="500" fill="hold"/>
                                            <p:tgtEl>
                                              <p:spTgt spid="49"/>
                                            </p:tgtEl>
                                            <p:attrNameLst>
                                              <p:attrName>style.textDecorationUnderline</p:attrName>
                                            </p:attrNameLst>
                                          </p:cBhvr>
                                          <p:to>
                                            <p:strVal val="tru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0" fill="hold">
                          <p:stCondLst>
                            <p:cond delay="indefinite"/>
                          </p:stCondLst>
                          <p:childTnLst>
                            <p:par>
                              <p:cTn id="8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2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6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7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9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0" dur="500" fill="hold"/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1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2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3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95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6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7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99" presetID="26" presetClass="emph" presetSubtype="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00" dur="500" tmFilter="0, 0; .2, .5; .8, .5; 1, 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01" dur="250" autoRev="1" fill="hold"/>
                                            <p:tgtEl>
                                              <p:spTgt spid="51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2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03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5" dur="500"/>
                                            <p:tgtEl>
                                              <p:spTgt spid="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6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07" presetID="0" presetClass="path" presetSubtype="0" accel="50000" decel="5000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38889E-6 3.47062E-7 L 0.05399 -0.00717 L 0.06996 -0.04535 L 0.07864 -0.10643 " pathEditMode="relative" rAng="0" ptsTypes="AAAA">
                                          <p:cBhvr>
                                            <p:cTn id="108" dur="2000" fill="hold"/>
                                            <p:tgtEl>
                                              <p:spTgt spid="3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3924" y="-5322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9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11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2" dur="500"/>
                                            <p:tgtEl>
                                              <p:spTgt spid="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3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11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6" dur="5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7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118" presetID="0" presetClass="path" presetSubtype="0" accel="50000" decel="5000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38889E-6 0.00023 L 0.02899 -0.0074 L 0.04427 -0.0074 L 0.06389 0.00463 L 0.08142 0.03517 L 0.08733 0.07173 L 0.08559 0.10111 " pathEditMode="relative" rAng="0" ptsTypes="AAAAAAA">
                                          <p:cBhvr>
                                            <p:cTn id="119" dur="2000" fill="hold"/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4358" y="4651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0" fill="hold">
                                <p:stCondLst>
                                  <p:cond delay="7000"/>
                                </p:stCondLst>
                                <p:childTnLst>
                                  <p:par>
                                    <p:cTn id="121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23" dur="10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24" fill="hold">
                          <p:stCondLst>
                            <p:cond delay="indefinite"/>
                          </p:stCondLst>
                          <p:childTnLst>
                            <p:par>
                              <p:cTn id="12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6" presetID="10" presetClass="exit" presetSubtype="0" fill="hold" grpId="4" nodeType="clickEffect">
                                      <p:stCondLst>
                                        <p:cond delay="10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27" dur="9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28" dur="1" fill="hold">
                                              <p:stCondLst>
                                                <p:cond delay="899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29" presetID="10" presetClass="exit" presetSubtype="0" fill="hold" grpId="5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30" dur="10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31" dur="1" fill="hold">
                                              <p:stCondLst>
                                                <p:cond delay="999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2" presetID="10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33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34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35" presetID="10" presetClass="exit" presetSubtype="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36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  <p:set>
                                          <p:cBhvr>
                                            <p:cTn id="137" dur="1" fill="hold">
                                              <p:stCondLst>
                                                <p:cond delay="499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3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1" dur="10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2" dur="1000" fill="hold"/>
                                            <p:tgtEl>
                                              <p:spTgt spid="5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3" dur="1000"/>
                                            <p:tgtEl>
                                              <p:spTgt spid="5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4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6" dur="1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7" dur="1000" fill="hold"/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48" dur="10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9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150" presetID="6" presetClass="emph" presetSubtype="0" autoRev="1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151" dur="500" fill="hold"/>
                                            <p:tgtEl>
                                              <p:spTgt spid="54"/>
                                            </p:tgtEl>
                                          </p:cBhvr>
                                          <p:by x="130000" y="13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52" presetID="6" presetClass="emph" presetSubtype="0" autoRev="1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Scale>
                                          <p:cBhvr>
                                            <p:cTn id="153" dur="500" fill="hold"/>
                                            <p:tgtEl>
                                              <p:spTgt spid="40"/>
                                            </p:tgtEl>
                                          </p:cBhvr>
                                          <p:by x="130000" y="130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4" fill="hold">
                                <p:stCondLst>
                                  <p:cond delay="3000"/>
                                </p:stCondLst>
                                <p:childTnLst>
                                  <p:par>
                                    <p:cTn id="15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57" dur="1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58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15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1" dur="1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2" dur="1500" fill="hold"/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3" dur="1500"/>
                                            <p:tgtEl>
                                              <p:spTgt spid="6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64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66" dur="1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67" dur="1500" fill="hold"/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8" dur="1500"/>
                                            <p:tgtEl>
                                              <p:spTgt spid="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69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170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2" dur="150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0178" grpId="0"/>
          <p:bldP spid="50178" grpId="1"/>
          <p:bldP spid="43" grpId="0" animBg="1"/>
          <p:bldP spid="44" grpId="0" animBg="1"/>
          <p:bldP spid="45" grpId="0"/>
          <p:bldP spid="46" grpId="0"/>
          <p:bldP spid="23" grpId="0" animBg="1"/>
          <p:bldP spid="23" grpId="1" animBg="1"/>
          <p:bldP spid="23" grpId="2" animBg="1"/>
          <p:bldP spid="23" grpId="3" animBg="1"/>
          <p:bldP spid="23" grpId="4" animBg="1"/>
          <p:bldP spid="40" grpId="0" animBg="1"/>
          <p:bldP spid="40" grpId="1" animBg="1"/>
          <p:bldP spid="25" grpId="0"/>
          <p:bldP spid="25" grpId="1"/>
          <p:bldP spid="48" grpId="0"/>
          <p:bldP spid="48" grpId="1"/>
          <p:bldP spid="49" grpId="0"/>
          <p:bldP spid="49" grpId="1"/>
          <p:bldP spid="51" grpId="0"/>
          <p:bldP spid="51" grpId="1"/>
          <p:bldP spid="54" grpId="0" animBg="1"/>
          <p:bldP spid="54" grpId="1" animBg="1"/>
          <p:bldP spid="56" grpId="0"/>
          <p:bldP spid="57" grpId="0"/>
          <p:bldP spid="59" grpId="0"/>
          <p:bldP spid="60" grpId="0"/>
          <p:bldP spid="55" grpId="0" animBg="1"/>
          <p:bldP spid="55" grpId="1" animBg="1"/>
          <p:bldP spid="55" grpId="2" animBg="1"/>
          <p:bldP spid="55" grpId="3" animBg="1"/>
          <p:bldP spid="55" grpId="4" animBg="1"/>
          <p:bldP spid="55" grpId="5" animBg="1"/>
          <p:bldP spid="38" grpId="0"/>
          <p:bldP spid="38" grpId="1"/>
          <p:bldP spid="39" grpId="0"/>
          <p:bldP spid="41" grpId="0"/>
          <p:bldP spid="41" grpId="1"/>
          <p:bldP spid="42" grpId="0"/>
        </p:bldLst>
      </p:timing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2471_slide">
  <a:themeElements>
    <a:clrScheme name="Office Theme 2">
      <a:dk1>
        <a:srgbClr val="000000"/>
      </a:dk1>
      <a:lt1>
        <a:srgbClr val="FFCCFF"/>
      </a:lt1>
      <a:dk2>
        <a:srgbClr val="000000"/>
      </a:dk2>
      <a:lt2>
        <a:srgbClr val="CCCCCC"/>
      </a:lt2>
      <a:accent1>
        <a:srgbClr val="99364E"/>
      </a:accent1>
      <a:accent2>
        <a:srgbClr val="5A3699"/>
      </a:accent2>
      <a:accent3>
        <a:srgbClr val="FFE2FF"/>
      </a:accent3>
      <a:accent4>
        <a:srgbClr val="000000"/>
      </a:accent4>
      <a:accent5>
        <a:srgbClr val="CAAEB2"/>
      </a:accent5>
      <a:accent6>
        <a:srgbClr val="51308A"/>
      </a:accent6>
      <a:hlink>
        <a:srgbClr val="6E216E"/>
      </a:hlink>
      <a:folHlink>
        <a:srgbClr val="2D3C8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992E99"/>
        </a:accent1>
        <a:accent2>
          <a:srgbClr val="852E85"/>
        </a:accent2>
        <a:accent3>
          <a:srgbClr val="FFE2FF"/>
        </a:accent3>
        <a:accent4>
          <a:srgbClr val="000000"/>
        </a:accent4>
        <a:accent5>
          <a:srgbClr val="CAADCA"/>
        </a:accent5>
        <a:accent6>
          <a:srgbClr val="782978"/>
        </a:accent6>
        <a:hlink>
          <a:srgbClr val="732273"/>
        </a:hlink>
        <a:folHlink>
          <a:srgbClr val="6624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99364E"/>
        </a:accent1>
        <a:accent2>
          <a:srgbClr val="5A3699"/>
        </a:accent2>
        <a:accent3>
          <a:srgbClr val="FFE2FF"/>
        </a:accent3>
        <a:accent4>
          <a:srgbClr val="000000"/>
        </a:accent4>
        <a:accent5>
          <a:srgbClr val="CAAEB2"/>
        </a:accent5>
        <a:accent6>
          <a:srgbClr val="51308A"/>
        </a:accent6>
        <a:hlink>
          <a:srgbClr val="6E216E"/>
        </a:hlink>
        <a:folHlink>
          <a:srgbClr val="2D3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468019"/>
        </a:accent1>
        <a:accent2>
          <a:srgbClr val="8C2A8C"/>
        </a:accent2>
        <a:accent3>
          <a:srgbClr val="FFE2FF"/>
        </a:accent3>
        <a:accent4>
          <a:srgbClr val="000000"/>
        </a:accent4>
        <a:accent5>
          <a:srgbClr val="B0C0AB"/>
        </a:accent5>
        <a:accent6>
          <a:srgbClr val="7E257E"/>
        </a:accent6>
        <a:hlink>
          <a:srgbClr val="5E571C"/>
        </a:hlink>
        <a:folHlink>
          <a:srgbClr val="005E4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8C501C"/>
        </a:accent1>
        <a:accent2>
          <a:srgbClr val="5E6600"/>
        </a:accent2>
        <a:accent3>
          <a:srgbClr val="FFE2FF"/>
        </a:accent3>
        <a:accent4>
          <a:srgbClr val="000000"/>
        </a:accent4>
        <a:accent5>
          <a:srgbClr val="C5B3AB"/>
        </a:accent5>
        <a:accent6>
          <a:srgbClr val="545C00"/>
        </a:accent6>
        <a:hlink>
          <a:srgbClr val="004573"/>
        </a:hlink>
        <a:folHlink>
          <a:srgbClr val="7322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92E99"/>
        </a:accent1>
        <a:accent2>
          <a:srgbClr val="852E85"/>
        </a:accent2>
        <a:accent3>
          <a:srgbClr val="FFFFFF"/>
        </a:accent3>
        <a:accent4>
          <a:srgbClr val="000000"/>
        </a:accent4>
        <a:accent5>
          <a:srgbClr val="CAADCA"/>
        </a:accent5>
        <a:accent6>
          <a:srgbClr val="782978"/>
        </a:accent6>
        <a:hlink>
          <a:srgbClr val="732273"/>
        </a:hlink>
        <a:folHlink>
          <a:srgbClr val="6624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9364E"/>
        </a:accent1>
        <a:accent2>
          <a:srgbClr val="5A3699"/>
        </a:accent2>
        <a:accent3>
          <a:srgbClr val="FFFFFF"/>
        </a:accent3>
        <a:accent4>
          <a:srgbClr val="000000"/>
        </a:accent4>
        <a:accent5>
          <a:srgbClr val="CAAEB2"/>
        </a:accent5>
        <a:accent6>
          <a:srgbClr val="51308A"/>
        </a:accent6>
        <a:hlink>
          <a:srgbClr val="6E216E"/>
        </a:hlink>
        <a:folHlink>
          <a:srgbClr val="2D3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68019"/>
        </a:accent1>
        <a:accent2>
          <a:srgbClr val="8C2A8C"/>
        </a:accent2>
        <a:accent3>
          <a:srgbClr val="FFFFFF"/>
        </a:accent3>
        <a:accent4>
          <a:srgbClr val="000000"/>
        </a:accent4>
        <a:accent5>
          <a:srgbClr val="B0C0AB"/>
        </a:accent5>
        <a:accent6>
          <a:srgbClr val="7E257E"/>
        </a:accent6>
        <a:hlink>
          <a:srgbClr val="5E571C"/>
        </a:hlink>
        <a:folHlink>
          <a:srgbClr val="005E4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501C"/>
        </a:accent1>
        <a:accent2>
          <a:srgbClr val="5E6600"/>
        </a:accent2>
        <a:accent3>
          <a:srgbClr val="FFFFFF"/>
        </a:accent3>
        <a:accent4>
          <a:srgbClr val="000000"/>
        </a:accent4>
        <a:accent5>
          <a:srgbClr val="C5B3AB"/>
        </a:accent5>
        <a:accent6>
          <a:srgbClr val="545C00"/>
        </a:accent6>
        <a:hlink>
          <a:srgbClr val="004573"/>
        </a:hlink>
        <a:folHlink>
          <a:srgbClr val="7322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CCFF"/>
      </a:lt1>
      <a:dk2>
        <a:srgbClr val="000000"/>
      </a:dk2>
      <a:lt2>
        <a:srgbClr val="CCCCCC"/>
      </a:lt2>
      <a:accent1>
        <a:srgbClr val="99364E"/>
      </a:accent1>
      <a:accent2>
        <a:srgbClr val="5A3699"/>
      </a:accent2>
      <a:accent3>
        <a:srgbClr val="FFE2FF"/>
      </a:accent3>
      <a:accent4>
        <a:srgbClr val="000000"/>
      </a:accent4>
      <a:accent5>
        <a:srgbClr val="CAAEB2"/>
      </a:accent5>
      <a:accent6>
        <a:srgbClr val="51308A"/>
      </a:accent6>
      <a:hlink>
        <a:srgbClr val="6E216E"/>
      </a:hlink>
      <a:folHlink>
        <a:srgbClr val="2D3C8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992E99"/>
        </a:accent1>
        <a:accent2>
          <a:srgbClr val="852E85"/>
        </a:accent2>
        <a:accent3>
          <a:srgbClr val="FFE2FF"/>
        </a:accent3>
        <a:accent4>
          <a:srgbClr val="000000"/>
        </a:accent4>
        <a:accent5>
          <a:srgbClr val="CAADCA"/>
        </a:accent5>
        <a:accent6>
          <a:srgbClr val="782978"/>
        </a:accent6>
        <a:hlink>
          <a:srgbClr val="732273"/>
        </a:hlink>
        <a:folHlink>
          <a:srgbClr val="6624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99364E"/>
        </a:accent1>
        <a:accent2>
          <a:srgbClr val="5A3699"/>
        </a:accent2>
        <a:accent3>
          <a:srgbClr val="FFE2FF"/>
        </a:accent3>
        <a:accent4>
          <a:srgbClr val="000000"/>
        </a:accent4>
        <a:accent5>
          <a:srgbClr val="CAAEB2"/>
        </a:accent5>
        <a:accent6>
          <a:srgbClr val="51308A"/>
        </a:accent6>
        <a:hlink>
          <a:srgbClr val="6E216E"/>
        </a:hlink>
        <a:folHlink>
          <a:srgbClr val="2D3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468019"/>
        </a:accent1>
        <a:accent2>
          <a:srgbClr val="8C2A8C"/>
        </a:accent2>
        <a:accent3>
          <a:srgbClr val="FFE2FF"/>
        </a:accent3>
        <a:accent4>
          <a:srgbClr val="000000"/>
        </a:accent4>
        <a:accent5>
          <a:srgbClr val="B0C0AB"/>
        </a:accent5>
        <a:accent6>
          <a:srgbClr val="7E257E"/>
        </a:accent6>
        <a:hlink>
          <a:srgbClr val="5E571C"/>
        </a:hlink>
        <a:folHlink>
          <a:srgbClr val="005E4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CCFF"/>
        </a:lt1>
        <a:dk2>
          <a:srgbClr val="000000"/>
        </a:dk2>
        <a:lt2>
          <a:srgbClr val="CCCCCC"/>
        </a:lt2>
        <a:accent1>
          <a:srgbClr val="8C501C"/>
        </a:accent1>
        <a:accent2>
          <a:srgbClr val="5E6600"/>
        </a:accent2>
        <a:accent3>
          <a:srgbClr val="FFE2FF"/>
        </a:accent3>
        <a:accent4>
          <a:srgbClr val="000000"/>
        </a:accent4>
        <a:accent5>
          <a:srgbClr val="C5B3AB"/>
        </a:accent5>
        <a:accent6>
          <a:srgbClr val="545C00"/>
        </a:accent6>
        <a:hlink>
          <a:srgbClr val="004573"/>
        </a:hlink>
        <a:folHlink>
          <a:srgbClr val="7322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92E99"/>
        </a:accent1>
        <a:accent2>
          <a:srgbClr val="852E85"/>
        </a:accent2>
        <a:accent3>
          <a:srgbClr val="FFFFFF"/>
        </a:accent3>
        <a:accent4>
          <a:srgbClr val="000000"/>
        </a:accent4>
        <a:accent5>
          <a:srgbClr val="CAADCA"/>
        </a:accent5>
        <a:accent6>
          <a:srgbClr val="782978"/>
        </a:accent6>
        <a:hlink>
          <a:srgbClr val="732273"/>
        </a:hlink>
        <a:folHlink>
          <a:srgbClr val="6624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9364E"/>
        </a:accent1>
        <a:accent2>
          <a:srgbClr val="5A3699"/>
        </a:accent2>
        <a:accent3>
          <a:srgbClr val="FFFFFF"/>
        </a:accent3>
        <a:accent4>
          <a:srgbClr val="000000"/>
        </a:accent4>
        <a:accent5>
          <a:srgbClr val="CAAEB2"/>
        </a:accent5>
        <a:accent6>
          <a:srgbClr val="51308A"/>
        </a:accent6>
        <a:hlink>
          <a:srgbClr val="6E216E"/>
        </a:hlink>
        <a:folHlink>
          <a:srgbClr val="2D3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68019"/>
        </a:accent1>
        <a:accent2>
          <a:srgbClr val="8C2A8C"/>
        </a:accent2>
        <a:accent3>
          <a:srgbClr val="FFFFFF"/>
        </a:accent3>
        <a:accent4>
          <a:srgbClr val="000000"/>
        </a:accent4>
        <a:accent5>
          <a:srgbClr val="B0C0AB"/>
        </a:accent5>
        <a:accent6>
          <a:srgbClr val="7E257E"/>
        </a:accent6>
        <a:hlink>
          <a:srgbClr val="5E571C"/>
        </a:hlink>
        <a:folHlink>
          <a:srgbClr val="005E4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501C"/>
        </a:accent1>
        <a:accent2>
          <a:srgbClr val="5E6600"/>
        </a:accent2>
        <a:accent3>
          <a:srgbClr val="FFFFFF"/>
        </a:accent3>
        <a:accent4>
          <a:srgbClr val="000000"/>
        </a:accent4>
        <a:accent5>
          <a:srgbClr val="C5B3AB"/>
        </a:accent5>
        <a:accent6>
          <a:srgbClr val="545C00"/>
        </a:accent6>
        <a:hlink>
          <a:srgbClr val="004573"/>
        </a:hlink>
        <a:folHlink>
          <a:srgbClr val="7322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ind_2471_slide</Template>
  <TotalTime>9921</TotalTime>
  <Words>273</Words>
  <Application>Microsoft Office PowerPoint</Application>
  <PresentationFormat>On-screen Show (4:3)</PresentationFormat>
  <Paragraphs>90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Bradley Hand ITC</vt:lpstr>
      <vt:lpstr>Calibri</vt:lpstr>
      <vt:lpstr>Symbol</vt:lpstr>
      <vt:lpstr>ind_2471_slide</vt:lpstr>
      <vt:lpstr>1_Default Design</vt:lpstr>
      <vt:lpstr>Parallel Lines  and a  Transversal Line</vt:lpstr>
      <vt:lpstr>Alternate</vt:lpstr>
      <vt:lpstr>Alternate</vt:lpstr>
      <vt:lpstr>PowerPoint Presentation</vt:lpstr>
      <vt:lpstr>Consecutive</vt:lpstr>
      <vt:lpstr>Consecutive</vt:lpstr>
    </vt:vector>
  </TitlesOfParts>
  <Company>Gwinnett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Winking, Matt</dc:creator>
  <cp:lastModifiedBy>Erxleben, Michelle L</cp:lastModifiedBy>
  <cp:revision>32</cp:revision>
  <dcterms:created xsi:type="dcterms:W3CDTF">2016-11-29T01:02:22Z</dcterms:created>
  <dcterms:modified xsi:type="dcterms:W3CDTF">2018-03-04T23:44:14Z</dcterms:modified>
</cp:coreProperties>
</file>