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7" r:id="rId7"/>
    <p:sldId id="261" r:id="rId8"/>
    <p:sldId id="262" r:id="rId9"/>
    <p:sldId id="268" r:id="rId10"/>
    <p:sldId id="263" r:id="rId11"/>
    <p:sldId id="264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8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3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7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4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8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1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B5B6052-38AF-4D45-921F-2E6396E4B1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34DE95F-E7C7-4415-B19F-D48568F6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6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Powers and Exponents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7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of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u="sng" dirty="0"/>
                  <a:t>Rule</a:t>
                </a:r>
                <a:r>
                  <a:rPr lang="en-US" sz="3600" dirty="0"/>
                  <a:t>:  To divide powers with the same base, subtract their exponents.</a:t>
                </a:r>
              </a:p>
              <a:p>
                <a:r>
                  <a:rPr lang="en-US" sz="3600" u="sng" dirty="0"/>
                  <a:t>Example</a:t>
                </a:r>
                <a:r>
                  <a:rPr lang="en-US" sz="3600" dirty="0"/>
                  <a:t>: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5∙5∙5∙5∙5∙5∙5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5∙5∙5∙5</m:t>
                        </m:r>
                      </m:den>
                    </m:f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 5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1" t="-2674" r="-3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55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03390"/>
                  </p:ext>
                </p:extLst>
              </p:nvPr>
            </p:nvGraphicFramePr>
            <p:xfrm>
              <a:off x="2111603" y="1244338"/>
              <a:ext cx="7579152" cy="44683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89576">
                      <a:extLst>
                        <a:ext uri="{9D8B030D-6E8A-4147-A177-3AD203B41FA5}">
                          <a16:colId xmlns:a16="http://schemas.microsoft.com/office/drawing/2014/main" val="1872841596"/>
                        </a:ext>
                      </a:extLst>
                    </a:gridCol>
                    <a:gridCol w="3789576">
                      <a:extLst>
                        <a:ext uri="{9D8B030D-6E8A-4147-A177-3AD203B41FA5}">
                          <a16:colId xmlns:a16="http://schemas.microsoft.com/office/drawing/2014/main" val="3366633310"/>
                        </a:ext>
                      </a:extLst>
                    </a:gridCol>
                  </a:tblGrid>
                  <a:tr h="219403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</a:rPr>
                            <a:t>1.)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effectLst/>
                            </a:rPr>
                            <a:t> =</a:t>
                          </a:r>
                          <a:endParaRPr lang="en-US" sz="3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</a:rPr>
                            <a:t>2.)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den>
                              </m:f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=  </m:t>
                              </m:r>
                            </m:oMath>
                          </a14:m>
                          <a:endParaRPr lang="en-US" sz="36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10198846"/>
                      </a:ext>
                    </a:extLst>
                  </a:tr>
                  <a:tr h="227426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</a:rPr>
                            <a:t>3.)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∙ 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∙ 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 ∙ 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 ∙ 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>
                              <a:effectLst/>
                            </a:rPr>
                            <a:t>4.)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(−2)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∙ 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∙ 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(−2)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 ∙ 3 ∙ 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36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35303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03390"/>
                  </p:ext>
                </p:extLst>
              </p:nvPr>
            </p:nvGraphicFramePr>
            <p:xfrm>
              <a:off x="2111603" y="1244338"/>
              <a:ext cx="7579152" cy="44683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89576">
                      <a:extLst>
                        <a:ext uri="{9D8B030D-6E8A-4147-A177-3AD203B41FA5}">
                          <a16:colId xmlns:a16="http://schemas.microsoft.com/office/drawing/2014/main" val="1872841596"/>
                        </a:ext>
                      </a:extLst>
                    </a:gridCol>
                    <a:gridCol w="3789576">
                      <a:extLst>
                        <a:ext uri="{9D8B030D-6E8A-4147-A177-3AD203B41FA5}">
                          <a16:colId xmlns:a16="http://schemas.microsoft.com/office/drawing/2014/main" val="3366633310"/>
                        </a:ext>
                      </a:extLst>
                    </a:gridCol>
                  </a:tblGrid>
                  <a:tr h="21940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1" t="-278" r="-100643" b="-1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161" t="-278" r="-643" b="-1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0198846"/>
                      </a:ext>
                    </a:extLst>
                  </a:tr>
                  <a:tr h="22742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1" t="-96524" r="-100643" b="-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161" t="-96524" r="-643" b="-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53036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376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371" y="1680632"/>
            <a:ext cx="6815579" cy="492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a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dirty="0"/>
                  <a:t>Rule: To find the power of a power, multiply the exponents.</a:t>
                </a:r>
              </a:p>
              <a:p>
                <a:r>
                  <a:rPr lang="en-US" sz="3600" dirty="0"/>
                  <a:t>Example: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/>
                  <a:t> (read as “six to the fourth to the fifth power”)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(6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27" t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45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327652"/>
                  </p:ext>
                </p:extLst>
              </p:nvPr>
            </p:nvGraphicFramePr>
            <p:xfrm>
              <a:off x="1630837" y="1084082"/>
              <a:ext cx="7843100" cy="45908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21550">
                      <a:extLst>
                        <a:ext uri="{9D8B030D-6E8A-4147-A177-3AD203B41FA5}">
                          <a16:colId xmlns:a16="http://schemas.microsoft.com/office/drawing/2014/main" val="2020072624"/>
                        </a:ext>
                      </a:extLst>
                    </a:gridCol>
                    <a:gridCol w="3921550">
                      <a:extLst>
                        <a:ext uri="{9D8B030D-6E8A-4147-A177-3AD203B41FA5}">
                          <a16:colId xmlns:a16="http://schemas.microsoft.com/office/drawing/2014/main" val="393200605"/>
                        </a:ext>
                      </a:extLst>
                    </a:gridCol>
                  </a:tblGrid>
                  <a:tr h="229514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</a:rPr>
                            <a:t>1.)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 dirty="0">
                              <a:effectLst/>
                            </a:rPr>
                            <a:t> = </a:t>
                          </a:r>
                          <a:endParaRPr lang="en-US" sz="3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</a:rPr>
                            <a:t>2.)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 dirty="0">
                              <a:effectLst/>
                            </a:rPr>
                            <a:t> =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07934251"/>
                      </a:ext>
                    </a:extLst>
                  </a:tr>
                  <a:tr h="22957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</a:rPr>
                            <a:t>3.)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600" dirty="0">
                              <a:effectLst/>
                            </a:rPr>
                            <a:t>=</a:t>
                          </a:r>
                          <a:endParaRPr lang="en-US" sz="3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>
                              <a:effectLst/>
                            </a:rPr>
                            <a:t>4.)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(8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p>
                                  </m:s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 dirty="0">
                              <a:effectLst/>
                            </a:rPr>
                            <a:t> =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21990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327652"/>
                  </p:ext>
                </p:extLst>
              </p:nvPr>
            </p:nvGraphicFramePr>
            <p:xfrm>
              <a:off x="1630837" y="1084082"/>
              <a:ext cx="7843100" cy="45908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21550">
                      <a:extLst>
                        <a:ext uri="{9D8B030D-6E8A-4147-A177-3AD203B41FA5}">
                          <a16:colId xmlns:a16="http://schemas.microsoft.com/office/drawing/2014/main" val="2020072624"/>
                        </a:ext>
                      </a:extLst>
                    </a:gridCol>
                    <a:gridCol w="3921550">
                      <a:extLst>
                        <a:ext uri="{9D8B030D-6E8A-4147-A177-3AD203B41FA5}">
                          <a16:colId xmlns:a16="http://schemas.microsoft.com/office/drawing/2014/main" val="393200605"/>
                        </a:ext>
                      </a:extLst>
                    </a:gridCol>
                  </a:tblGrid>
                  <a:tr h="2295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5" t="-5570" r="-100621" b="-100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155" t="-5570" r="-621" b="-1007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934251"/>
                      </a:ext>
                    </a:extLst>
                  </a:tr>
                  <a:tr h="22957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5" t="-105570" r="-100621" b="-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155" t="-105570" r="-621" b="-7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19906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503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/>
              <a:t>Power</a:t>
            </a:r>
            <a:r>
              <a:rPr lang="en-US" sz="2800" dirty="0"/>
              <a:t> – numbers using an exponent and base</a:t>
            </a:r>
          </a:p>
          <a:p>
            <a:r>
              <a:rPr lang="en-US" sz="2800" b="1" dirty="0"/>
              <a:t>Base</a:t>
            </a:r>
            <a:r>
              <a:rPr lang="en-US" sz="2800" dirty="0"/>
              <a:t> – the common factor in a power</a:t>
            </a:r>
          </a:p>
          <a:p>
            <a:r>
              <a:rPr lang="en-US" sz="2800" b="1" dirty="0"/>
              <a:t>Exponent</a:t>
            </a:r>
            <a:r>
              <a:rPr lang="en-US" sz="2800" dirty="0"/>
              <a:t> – the number of times the base is used as a factor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068298912"/>
                  </p:ext>
                </p:extLst>
              </p:nvPr>
            </p:nvGraphicFramePr>
            <p:xfrm>
              <a:off x="6448328" y="2462097"/>
              <a:ext cx="4279375" cy="392261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6299">
                      <a:extLst>
                        <a:ext uri="{9D8B030D-6E8A-4147-A177-3AD203B41FA5}">
                          <a16:colId xmlns:a16="http://schemas.microsoft.com/office/drawing/2014/main" val="2936973448"/>
                        </a:ext>
                      </a:extLst>
                    </a:gridCol>
                    <a:gridCol w="2913076">
                      <a:extLst>
                        <a:ext uri="{9D8B030D-6E8A-4147-A177-3AD203B41FA5}">
                          <a16:colId xmlns:a16="http://schemas.microsoft.com/office/drawing/2014/main" val="1704299864"/>
                        </a:ext>
                      </a:extLst>
                    </a:gridCol>
                  </a:tblGrid>
                  <a:tr h="3411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POWER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WORDS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036936"/>
                      </a:ext>
                    </a:extLst>
                  </a:tr>
                  <a:tr h="64258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first power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6492291"/>
                      </a:ext>
                    </a:extLst>
                  </a:tr>
                  <a:tr h="64258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second power or 2 squared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56676"/>
                      </a:ext>
                    </a:extLst>
                  </a:tr>
                  <a:tr h="64258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third power or 2 cubed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9368900"/>
                      </a:ext>
                    </a:extLst>
                  </a:tr>
                  <a:tr h="97233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fourth power or 2 to the fourth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39937127"/>
                      </a:ext>
                    </a:extLst>
                  </a:tr>
                  <a:tr h="64258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nth power or 2 to the nth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31862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068298912"/>
                  </p:ext>
                </p:extLst>
              </p:nvPr>
            </p:nvGraphicFramePr>
            <p:xfrm>
              <a:off x="6448328" y="2462097"/>
              <a:ext cx="4279375" cy="38838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6299">
                      <a:extLst>
                        <a:ext uri="{9D8B030D-6E8A-4147-A177-3AD203B41FA5}">
                          <a16:colId xmlns:a16="http://schemas.microsoft.com/office/drawing/2014/main" val="2936973448"/>
                        </a:ext>
                      </a:extLst>
                    </a:gridCol>
                    <a:gridCol w="2913076">
                      <a:extLst>
                        <a:ext uri="{9D8B030D-6E8A-4147-A177-3AD203B41FA5}">
                          <a16:colId xmlns:a16="http://schemas.microsoft.com/office/drawing/2014/main" val="1704299864"/>
                        </a:ext>
                      </a:extLst>
                    </a:gridCol>
                  </a:tblGrid>
                  <a:tr h="3411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POWER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WORDS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036936"/>
                      </a:ext>
                    </a:extLst>
                  </a:tr>
                  <a:tr h="642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46" t="-65094" r="-215625" b="-4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first power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6492291"/>
                      </a:ext>
                    </a:extLst>
                  </a:tr>
                  <a:tr h="642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46" t="-165094" r="-215625" b="-3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second power or 2 squared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56676"/>
                      </a:ext>
                    </a:extLst>
                  </a:tr>
                  <a:tr h="642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46" t="-267619" r="-215625" b="-2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third power or 2 cubed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9368900"/>
                      </a:ext>
                    </a:extLst>
                  </a:tr>
                  <a:tr h="9723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46" t="-241250" r="-215625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fourth power or 2 to the fourth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39937127"/>
                      </a:ext>
                    </a:extLst>
                  </a:tr>
                  <a:tr h="642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46" t="-515094" r="-215625" b="-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 to the nth power or 2 to the nth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318628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600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and Exponents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Exponential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/>
              <p:cNvSpPr>
                <a:spLocks noGrp="1"/>
              </p:cNvSpPr>
              <p:nvPr>
                <p:ph type="body" sz="half" idx="15"/>
              </p:nvPr>
            </p:nvSpPr>
            <p:spPr/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2" name="Tex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Expanded Form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6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3 · 3 · 3 · 3· 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Standard Form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7"/>
          </p:nvPr>
        </p:nvSpPr>
        <p:spPr/>
        <p:txBody>
          <a:bodyPr anchor="ctr">
            <a:normAutofit/>
          </a:bodyPr>
          <a:lstStyle/>
          <a:p>
            <a:r>
              <a:rPr lang="en-US" sz="9600" dirty="0"/>
              <a:t> 243</a:t>
            </a:r>
          </a:p>
        </p:txBody>
      </p:sp>
    </p:spTree>
    <p:extLst>
      <p:ext uri="{BB962C8B-B14F-4D97-AF65-F5344CB8AC3E}">
        <p14:creationId xmlns:p14="http://schemas.microsoft.com/office/powerpoint/2010/main" val="369445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You should be able to write an expression using exponents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sz="4000" dirty="0"/>
                  <a:t>(-11)(-11)(-11)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r· s· r· r· s· s· r· 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7" t="-1783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24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You should be able to evaluate expressions.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/>
                  <a:t> = 2· 2· 2· 2· 2· 2 =</a:t>
                </a:r>
              </a:p>
              <a:p>
                <a:pPr marL="0" indent="0">
                  <a:buNone/>
                </a:pP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·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525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sz="2800" dirty="0"/>
                  <a:t>Evaluate the expression below if a = 3 and b = 5.</a:t>
                </a:r>
              </a:p>
              <a:p>
                <a:pPr marL="0" indent="0">
                  <a:buNone/>
                </a:pPr>
                <a:endParaRPr lang="en-US" sz="2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15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8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372" y="1781666"/>
            <a:ext cx="6994688" cy="46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0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of Powers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u="sng" dirty="0"/>
                  <a:t>Rule</a:t>
                </a:r>
                <a:r>
                  <a:rPr lang="en-US" sz="3600" dirty="0"/>
                  <a:t>:  To multiply powers with the same base, add their exponents.</a:t>
                </a:r>
              </a:p>
              <a:p>
                <a:r>
                  <a:rPr lang="en-US" sz="3600" u="sng" dirty="0"/>
                  <a:t>Example</a:t>
                </a:r>
                <a:r>
                  <a:rPr lang="en-US" sz="3600" dirty="0"/>
                  <a:t>: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3∙3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3∙3∙3∙3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1" t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48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9066521"/>
                  </p:ext>
                </p:extLst>
              </p:nvPr>
            </p:nvGraphicFramePr>
            <p:xfrm>
              <a:off x="2293459" y="1131216"/>
              <a:ext cx="7651818" cy="46379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25909">
                      <a:extLst>
                        <a:ext uri="{9D8B030D-6E8A-4147-A177-3AD203B41FA5}">
                          <a16:colId xmlns:a16="http://schemas.microsoft.com/office/drawing/2014/main" val="2864397968"/>
                        </a:ext>
                      </a:extLst>
                    </a:gridCol>
                    <a:gridCol w="3825909">
                      <a:extLst>
                        <a:ext uri="{9D8B030D-6E8A-4147-A177-3AD203B41FA5}">
                          <a16:colId xmlns:a16="http://schemas.microsoft.com/office/drawing/2014/main" val="2647846097"/>
                        </a:ext>
                      </a:extLst>
                    </a:gridCol>
                  </a:tblGrid>
                  <a:tr h="23188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</a:rPr>
                            <a:t>1.)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 dirty="0">
                              <a:effectLst/>
                            </a:rPr>
                            <a:t> =</a:t>
                          </a:r>
                          <a:endParaRPr lang="en-US" sz="3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</a:rPr>
                            <a:t>2.)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US" sz="36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00209917"/>
                      </a:ext>
                    </a:extLst>
                  </a:tr>
                  <a:tr h="231917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</a:rPr>
                            <a:t>3.)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</a:rPr>
                            <a:t>4.)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3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endParaRPr lang="en-US" sz="32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96152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9066521"/>
                  </p:ext>
                </p:extLst>
              </p:nvPr>
            </p:nvGraphicFramePr>
            <p:xfrm>
              <a:off x="2293459" y="1131216"/>
              <a:ext cx="7651818" cy="46379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25909">
                      <a:extLst>
                        <a:ext uri="{9D8B030D-6E8A-4147-A177-3AD203B41FA5}">
                          <a16:colId xmlns:a16="http://schemas.microsoft.com/office/drawing/2014/main" val="2864397968"/>
                        </a:ext>
                      </a:extLst>
                    </a:gridCol>
                    <a:gridCol w="3825909">
                      <a:extLst>
                        <a:ext uri="{9D8B030D-6E8A-4147-A177-3AD203B41FA5}">
                          <a16:colId xmlns:a16="http://schemas.microsoft.com/office/drawing/2014/main" val="2647846097"/>
                        </a:ext>
                      </a:extLst>
                    </a:gridCol>
                  </a:tblGrid>
                  <a:tr h="231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9" t="-5249" r="-100637" b="-100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159" t="-5249" r="-637" b="-100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209917"/>
                      </a:ext>
                    </a:extLst>
                  </a:tr>
                  <a:tr h="2319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9" t="-105249" r="-100637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159" t="-105249" r="-637" b="-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1529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034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629" y="1680631"/>
            <a:ext cx="7824247" cy="48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45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</TotalTime>
  <Words>245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Times New Roman</vt:lpstr>
      <vt:lpstr>Wingdings 3</vt:lpstr>
      <vt:lpstr>Ion Boardroom</vt:lpstr>
      <vt:lpstr>Powers and Exponents</vt:lpstr>
      <vt:lpstr>Vocabulary</vt:lpstr>
      <vt:lpstr>Powers and Exponents</vt:lpstr>
      <vt:lpstr>Writing Powers</vt:lpstr>
      <vt:lpstr>Evaluating Powers</vt:lpstr>
      <vt:lpstr>Investigation</vt:lpstr>
      <vt:lpstr>Product of Powers Rule</vt:lpstr>
      <vt:lpstr>PowerPoint Presentation</vt:lpstr>
      <vt:lpstr>Investigation</vt:lpstr>
      <vt:lpstr>Quotient of Powers</vt:lpstr>
      <vt:lpstr>PowerPoint Presentation</vt:lpstr>
      <vt:lpstr>Investigation</vt:lpstr>
      <vt:lpstr>Power of a Power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Powers and Exponents</dc:title>
  <dc:creator>Erxleben, Michelle L</dc:creator>
  <cp:lastModifiedBy>Erxleben, Michelle L</cp:lastModifiedBy>
  <cp:revision>14</cp:revision>
  <dcterms:created xsi:type="dcterms:W3CDTF">2016-09-13T23:14:15Z</dcterms:created>
  <dcterms:modified xsi:type="dcterms:W3CDTF">2016-09-14T11:29:05Z</dcterms:modified>
</cp:coreProperties>
</file>